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3.xml" ContentType="application/vnd.openxmlformats-officedocument.theme+xml"/>
  <Override PartName="/ppt/slideLayouts/slideLayout25.xml" ContentType="application/vnd.openxmlformats-officedocument.presentationml.slideLayout+xml"/>
  <Override PartName="/ppt/theme/theme24.xml" ContentType="application/vnd.openxmlformats-officedocument.theme+xml"/>
  <Override PartName="/ppt/slideLayouts/slideLayout26.xml" ContentType="application/vnd.openxmlformats-officedocument.presentationml.slideLayout+xml"/>
  <Override PartName="/ppt/theme/theme25.xml" ContentType="application/vnd.openxmlformats-officedocument.theme+xml"/>
  <Override PartName="/ppt/slideLayouts/slideLayout27.xml" ContentType="application/vnd.openxmlformats-officedocument.presentationml.slideLayout+xml"/>
  <Override PartName="/ppt/theme/theme26.xml" ContentType="application/vnd.openxmlformats-officedocument.theme+xml"/>
  <Override PartName="/ppt/slideLayouts/slideLayout28.xml" ContentType="application/vnd.openxmlformats-officedocument.presentationml.slideLayout+xml"/>
  <Override PartName="/ppt/theme/theme27.xml" ContentType="application/vnd.openxmlformats-officedocument.theme+xml"/>
  <Override PartName="/ppt/slideLayouts/slideLayout29.xml" ContentType="application/vnd.openxmlformats-officedocument.presentationml.slideLayout+xml"/>
  <Override PartName="/ppt/theme/theme2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5" r:id="rId24"/>
    <p:sldMasterId id="2147483697" r:id="rId25"/>
    <p:sldMasterId id="2147483699" r:id="rId26"/>
    <p:sldMasterId id="2147483701" r:id="rId27"/>
    <p:sldMasterId id="2147483703" r:id="rId28"/>
    <p:sldMasterId id="2147483705" r:id="rId29"/>
  </p:sldMasterIdLst>
  <p:notesMasterIdLst>
    <p:notesMasterId r:id="rId67"/>
  </p:notesMasterIdLst>
  <p:sldIdLst>
    <p:sldId id="296" r:id="rId30"/>
    <p:sldId id="297" r:id="rId31"/>
    <p:sldId id="256" r:id="rId32"/>
    <p:sldId id="257" r:id="rId33"/>
    <p:sldId id="284" r:id="rId34"/>
    <p:sldId id="258" r:id="rId35"/>
    <p:sldId id="259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70" r:id="rId45"/>
    <p:sldId id="298" r:id="rId46"/>
    <p:sldId id="280" r:id="rId47"/>
    <p:sldId id="281" r:id="rId48"/>
    <p:sldId id="283" r:id="rId49"/>
    <p:sldId id="272" r:id="rId50"/>
    <p:sldId id="286" r:id="rId51"/>
    <p:sldId id="287" r:id="rId52"/>
    <p:sldId id="289" r:id="rId53"/>
    <p:sldId id="288" r:id="rId54"/>
    <p:sldId id="291" r:id="rId55"/>
    <p:sldId id="293" r:id="rId56"/>
    <p:sldId id="294" r:id="rId57"/>
    <p:sldId id="292" r:id="rId58"/>
    <p:sldId id="295" r:id="rId59"/>
    <p:sldId id="279" r:id="rId60"/>
    <p:sldId id="273" r:id="rId61"/>
    <p:sldId id="274" r:id="rId62"/>
    <p:sldId id="275" r:id="rId63"/>
    <p:sldId id="276" r:id="rId64"/>
    <p:sldId id="277" r:id="rId65"/>
    <p:sldId id="278" r:id="rId66"/>
  </p:sldIdLst>
  <p:sldSz cx="12193588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83411" autoAdjust="0"/>
  </p:normalViewPr>
  <p:slideViewPr>
    <p:cSldViewPr snapToGrid="0">
      <p:cViewPr varScale="1">
        <p:scale>
          <a:sx n="96" d="100"/>
          <a:sy n="96" d="100"/>
        </p:scale>
        <p:origin x="6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63" Type="http://schemas.openxmlformats.org/officeDocument/2006/relationships/slide" Target="slides/slide34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53" Type="http://schemas.openxmlformats.org/officeDocument/2006/relationships/slide" Target="slides/slide24.xml"/><Relationship Id="rId58" Type="http://schemas.openxmlformats.org/officeDocument/2006/relationships/slide" Target="slides/slide29.xml"/><Relationship Id="rId66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56" Type="http://schemas.openxmlformats.org/officeDocument/2006/relationships/slide" Target="slides/slide27.xml"/><Relationship Id="rId64" Type="http://schemas.openxmlformats.org/officeDocument/2006/relationships/slide" Target="slides/slide35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59" Type="http://schemas.openxmlformats.org/officeDocument/2006/relationships/slide" Target="slides/slide30.xml"/><Relationship Id="rId67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2.xml"/><Relationship Id="rId54" Type="http://schemas.openxmlformats.org/officeDocument/2006/relationships/slide" Target="slides/slide25.xml"/><Relationship Id="rId62" Type="http://schemas.openxmlformats.org/officeDocument/2006/relationships/slide" Target="slides/slide33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7.xml"/><Relationship Id="rId49" Type="http://schemas.openxmlformats.org/officeDocument/2006/relationships/slide" Target="slides/slide20.xml"/><Relationship Id="rId57" Type="http://schemas.openxmlformats.org/officeDocument/2006/relationships/slide" Target="slides/slide2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60" Type="http://schemas.openxmlformats.org/officeDocument/2006/relationships/slide" Target="slides/slide31.xml"/><Relationship Id="rId65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0.xml"/><Relationship Id="rId34" Type="http://schemas.openxmlformats.org/officeDocument/2006/relationships/slide" Target="slides/slide5.xml"/><Relationship Id="rId50" Type="http://schemas.openxmlformats.org/officeDocument/2006/relationships/slide" Target="slides/slide21.xml"/><Relationship Id="rId55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déplacer la diapo</a:t>
            </a: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Cliquez pour modifier le format des notes</a:t>
            </a:r>
          </a:p>
        </p:txBody>
      </p:sp>
      <p:sp>
        <p:nvSpPr>
          <p:cNvPr id="4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61" name="PlaceHolder 4"/>
          <p:cNvSpPr>
            <a:spLocks noGrp="1"/>
          </p:cNvSpPr>
          <p:nvPr>
            <p:ph type="dt" idx="4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62" name="PlaceHolder 5"/>
          <p:cNvSpPr>
            <a:spLocks noGrp="1"/>
          </p:cNvSpPr>
          <p:nvPr>
            <p:ph type="ftr" idx="4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63" name="PlaceHolder 6"/>
          <p:cNvSpPr>
            <a:spLocks noGrp="1"/>
          </p:cNvSpPr>
          <p:nvPr>
            <p:ph type="sldNum" idx="4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F7CF5BC-40F4-4063-BFFD-DFA0D4818E8F}" type="slidenum">
              <a:rPr lang="fr-FR" sz="1400" b="0" u="none" strike="noStrike">
                <a:solidFill>
                  <a:srgbClr val="000000"/>
                </a:solidFill>
                <a:uFillTx/>
                <a:latin typeface="Times New Roman"/>
              </a:rPr>
              <a:t>‹N°›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My</a:t>
            </a:r>
            <a:r>
              <a:rPr lang="fr-FR" dirty="0" smtClean="0"/>
              <a:t> </a:t>
            </a:r>
            <a:r>
              <a:rPr lang="fr-FR" dirty="0" err="1" smtClean="0"/>
              <a:t>name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wilfried </a:t>
            </a:r>
            <a:r>
              <a:rPr lang="fr-FR" baseline="0" dirty="0" err="1" smtClean="0"/>
              <a:t>Bourrinet</a:t>
            </a:r>
            <a:r>
              <a:rPr lang="fr-FR" baseline="0" dirty="0" smtClean="0"/>
              <a:t> , </a:t>
            </a:r>
            <a:r>
              <a:rPr lang="fr-FR" baseline="0" dirty="0" err="1" smtClean="0"/>
              <a:t>iam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thirty</a:t>
            </a:r>
            <a:r>
              <a:rPr lang="fr-FR" baseline="0" dirty="0" smtClean="0"/>
              <a:t> five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old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I </a:t>
            </a:r>
            <a:r>
              <a:rPr lang="fr-FR" baseline="0" dirty="0" err="1" smtClean="0"/>
              <a:t>am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 in front of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today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introduce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 as a part of the </a:t>
            </a:r>
            <a:r>
              <a:rPr lang="fr-FR" baseline="0" dirty="0" err="1" smtClean="0"/>
              <a:t>preparation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web and web mobile </a:t>
            </a:r>
            <a:r>
              <a:rPr lang="fr-FR" baseline="0" dirty="0" err="1" smtClean="0"/>
              <a:t>development</a:t>
            </a:r>
            <a:r>
              <a:rPr lang="fr-FR" baseline="0" dirty="0" smtClean="0"/>
              <a:t> certification.</a:t>
            </a:r>
          </a:p>
          <a:p>
            <a:r>
              <a:rPr lang="fr-FR" baseline="0" dirty="0" err="1" smtClean="0"/>
              <a:t>Before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arriving</a:t>
            </a:r>
            <a:r>
              <a:rPr lang="fr-FR" baseline="0" dirty="0" smtClean="0"/>
              <a:t> at ADRAR (CLICK) i </a:t>
            </a:r>
            <a:r>
              <a:rPr lang="fr-FR" baseline="0" dirty="0" err="1" smtClean="0"/>
              <a:t>spent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fiveteen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working</a:t>
            </a:r>
            <a:r>
              <a:rPr lang="fr-FR" baseline="0" dirty="0" smtClean="0"/>
              <a:t> in the restauration as chef and </a:t>
            </a:r>
            <a:r>
              <a:rPr lang="fr-FR" baseline="0" dirty="0" err="1" smtClean="0"/>
              <a:t>waiter</a:t>
            </a:r>
            <a:r>
              <a:rPr lang="fr-FR" baseline="0" dirty="0" smtClean="0"/>
              <a:t> in Toulouse. </a:t>
            </a:r>
          </a:p>
          <a:p>
            <a:r>
              <a:rPr lang="fr-FR" baseline="0" dirty="0" err="1" smtClean="0"/>
              <a:t>Then</a:t>
            </a:r>
            <a:r>
              <a:rPr lang="fr-FR" baseline="0" dirty="0" smtClean="0"/>
              <a:t>, i </a:t>
            </a:r>
            <a:r>
              <a:rPr lang="fr-FR" baseline="0" dirty="0" err="1" smtClean="0"/>
              <a:t>owned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restaurant on </a:t>
            </a:r>
            <a:r>
              <a:rPr lang="fr-FR" baseline="0" dirty="0" err="1" smtClean="0"/>
              <a:t>Reunion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island</a:t>
            </a:r>
            <a:r>
              <a:rPr lang="fr-FR" baseline="0" dirty="0" smtClean="0"/>
              <a:t> for five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After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, (CLICK) i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opportunity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in the </a:t>
            </a:r>
            <a:r>
              <a:rPr lang="fr-FR" baseline="0" dirty="0" err="1" smtClean="0"/>
              <a:t>inssurance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field</a:t>
            </a:r>
            <a:r>
              <a:rPr lang="fr-FR" baseline="0" dirty="0" smtClean="0"/>
              <a:t> for Allianz for </a:t>
            </a:r>
            <a:r>
              <a:rPr lang="fr-FR" baseline="0" dirty="0" err="1" smtClean="0"/>
              <a:t>three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. I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a sales </a:t>
            </a:r>
            <a:r>
              <a:rPr lang="fr-FR" baseline="0" dirty="0" err="1" smtClean="0"/>
              <a:t>advisor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This </a:t>
            </a:r>
            <a:r>
              <a:rPr lang="fr-FR" baseline="0" dirty="0" err="1" smtClean="0"/>
              <a:t>allowed</a:t>
            </a:r>
            <a:r>
              <a:rPr lang="fr-FR" baseline="0" dirty="0" smtClean="0"/>
              <a:t> me to </a:t>
            </a:r>
            <a:r>
              <a:rPr lang="fr-FR" baseline="0" dirty="0" err="1" smtClean="0"/>
              <a:t>develop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interpersonal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skills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adaptibility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versatility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My</a:t>
            </a:r>
            <a:r>
              <a:rPr lang="fr-FR" baseline="0" dirty="0" smtClean="0"/>
              <a:t> passions are (CLICK) </a:t>
            </a:r>
            <a:r>
              <a:rPr lang="fr-FR" baseline="0" dirty="0" err="1" smtClean="0"/>
              <a:t>reading</a:t>
            </a:r>
            <a:r>
              <a:rPr lang="fr-FR" baseline="0" dirty="0" smtClean="0"/>
              <a:t>, science fiction or fantasy and (CLICK) </a:t>
            </a:r>
            <a:r>
              <a:rPr lang="fr-FR" baseline="0" dirty="0" err="1" smtClean="0"/>
              <a:t>playing</a:t>
            </a:r>
            <a:r>
              <a:rPr lang="fr-FR" baseline="0" dirty="0" smtClean="0"/>
              <a:t> saxophone.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1F772-3C73-4C09-9477-95AA6883144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822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133BCDB-C468-4EDC-8619-0E391909A111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14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une facilité de compréhension,</a:t>
            </a:r>
            <a:r>
              <a:rPr lang="fr-FR" baseline="0" dirty="0" smtClean="0"/>
              <a:t> il s’agit du menu principal avec le site vitrine et la partie du jeu de piste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15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8447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16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4195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17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1209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J’ai décidé de</a:t>
            </a:r>
            <a:r>
              <a:rPr lang="fr-FR" baseline="0" dirty="0" smtClean="0"/>
              <a:t> montrer uniquement les technologies utilisées pour le moment, elles évolueront dans le futur</a:t>
            </a:r>
            <a:endParaRPr lang="fr-FR" dirty="0" smtClean="0"/>
          </a:p>
          <a:p>
            <a:r>
              <a:rPr lang="fr-FR" dirty="0" smtClean="0"/>
              <a:t>HTML CSS et JavaScript pour le front end</a:t>
            </a:r>
          </a:p>
          <a:p>
            <a:r>
              <a:rPr lang="fr-FR" dirty="0" smtClean="0"/>
              <a:t>Notre</a:t>
            </a:r>
            <a:r>
              <a:rPr lang="fr-FR" baseline="0" dirty="0" smtClean="0"/>
              <a:t> ami git Hub et </a:t>
            </a:r>
            <a:r>
              <a:rPr lang="fr-FR" baseline="0" dirty="0" err="1" smtClean="0"/>
              <a:t>bootstrap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19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781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Strar</a:t>
            </a:r>
            <a:r>
              <a:rPr lang="fr-FR" dirty="0" smtClean="0"/>
              <a:t> UML pour les spécifications </a:t>
            </a:r>
          </a:p>
          <a:p>
            <a:r>
              <a:rPr lang="fr-FR" dirty="0" smtClean="0"/>
              <a:t>FIGMA</a:t>
            </a:r>
          </a:p>
          <a:p>
            <a:r>
              <a:rPr lang="fr-FR" dirty="0" err="1" smtClean="0"/>
              <a:t>Gloomaps</a:t>
            </a:r>
            <a:r>
              <a:rPr lang="fr-FR" baseline="0" dirty="0" smtClean="0"/>
              <a:t> pour l’arborescence</a:t>
            </a:r>
          </a:p>
          <a:p>
            <a:r>
              <a:rPr lang="fr-FR" baseline="0" dirty="0" err="1" smtClean="0"/>
              <a:t>Vercel</a:t>
            </a:r>
            <a:r>
              <a:rPr lang="fr-FR" baseline="0" dirty="0" smtClean="0"/>
              <a:t> pour le déploiement du site</a:t>
            </a:r>
          </a:p>
          <a:p>
            <a:r>
              <a:rPr lang="fr-FR" baseline="0" dirty="0" err="1" smtClean="0"/>
              <a:t>CHatGpt</a:t>
            </a:r>
            <a:r>
              <a:rPr lang="fr-FR" baseline="0" dirty="0" smtClean="0"/>
              <a:t> pour le logo et les images</a:t>
            </a:r>
          </a:p>
          <a:p>
            <a:r>
              <a:rPr lang="fr-FR" baseline="0" dirty="0" smtClean="0"/>
              <a:t>Adobe </a:t>
            </a:r>
            <a:r>
              <a:rPr lang="fr-FR" baseline="0" dirty="0" err="1" smtClean="0"/>
              <a:t>colors</a:t>
            </a:r>
            <a:r>
              <a:rPr lang="fr-FR" baseline="0" dirty="0" smtClean="0"/>
              <a:t> pour la cohérence des couleurs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20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2810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Zooning</a:t>
            </a:r>
            <a:endParaRPr lang="fr-FR" dirty="0" smtClean="0"/>
          </a:p>
          <a:p>
            <a:r>
              <a:rPr lang="fr-FR" dirty="0" err="1" smtClean="0"/>
              <a:t>Wireframe</a:t>
            </a:r>
            <a:endParaRPr lang="fr-FR" dirty="0" smtClean="0"/>
          </a:p>
          <a:p>
            <a:r>
              <a:rPr lang="fr-FR" dirty="0" err="1" smtClean="0"/>
              <a:t>mockup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21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0674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balise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name</a:t>
            </a:r>
            <a:r>
              <a:rPr lang="fr-FR" baseline="0" dirty="0" smtClean="0"/>
              <a:t> est présente avec un texte pour augmenter le taux de clicks</a:t>
            </a:r>
          </a:p>
          <a:p>
            <a:endParaRPr lang="fr-FR" dirty="0" smtClean="0"/>
          </a:p>
          <a:p>
            <a:r>
              <a:rPr lang="fr-FR" dirty="0" smtClean="0"/>
              <a:t>La balise </a:t>
            </a:r>
            <a:r>
              <a:rPr lang="fr-FR" dirty="0" err="1" smtClean="0"/>
              <a:t>title</a:t>
            </a:r>
            <a:r>
              <a:rPr lang="fr-FR" dirty="0" smtClean="0"/>
              <a:t> qui est présente</a:t>
            </a:r>
          </a:p>
          <a:p>
            <a:endParaRPr lang="fr-FR" dirty="0" smtClean="0"/>
          </a:p>
          <a:p>
            <a:r>
              <a:rPr lang="fr-FR" dirty="0" smtClean="0"/>
              <a:t>Et</a:t>
            </a:r>
            <a:r>
              <a:rPr lang="fr-FR" baseline="0" dirty="0" smtClean="0"/>
              <a:t> les balise sémantiques également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24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6570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sz="1200" b="0" u="none" strike="noStrike" dirty="0" smtClean="0">
                <a:solidFill>
                  <a:srgbClr val="000000"/>
                </a:solidFill>
                <a:uFillTx/>
                <a:latin typeface="+mn-lt"/>
              </a:rPr>
              <a:t>La charte graphique est respectée. Le</a:t>
            </a:r>
            <a:r>
              <a:rPr lang="fr-FR" sz="1200" b="0" u="none" strike="noStrike" baseline="0" dirty="0" smtClean="0">
                <a:solidFill>
                  <a:srgbClr val="000000"/>
                </a:solidFill>
                <a:uFillTx/>
                <a:latin typeface="+mn-lt"/>
              </a:rPr>
              <a:t> vert et le orange sont présents</a:t>
            </a:r>
          </a:p>
          <a:p>
            <a:pPr>
              <a:lnSpc>
                <a:spcPct val="100000"/>
              </a:lnSpc>
            </a:pPr>
            <a:endParaRPr lang="fr-FR" sz="1200" b="0" u="none" strike="noStrike" baseline="0" dirty="0" smtClean="0">
              <a:solidFill>
                <a:srgbClr val="000000"/>
              </a:solidFill>
              <a:uFillTx/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 baseline="0" dirty="0" smtClean="0">
                <a:solidFill>
                  <a:srgbClr val="000000"/>
                </a:solidFill>
                <a:uFillTx/>
                <a:latin typeface="+mn-lt"/>
              </a:rPr>
              <a:t>Des carrousels d’images et un bouton qui invite à s’inscrire à la newsletter</a:t>
            </a:r>
            <a:endParaRPr lang="fr-FR" sz="1200" b="0" u="none" strike="noStrike" dirty="0" smtClean="0">
              <a:solidFill>
                <a:srgbClr val="000000"/>
              </a:solidFill>
              <a:uFillTx/>
              <a:latin typeface="+mn-lt"/>
            </a:endParaRPr>
          </a:p>
          <a:p>
            <a:pPr>
              <a:lnSpc>
                <a:spcPct val="100000"/>
              </a:lnSpc>
            </a:pPr>
            <a:endParaRPr lang="fr-FR" sz="1200" dirty="0" smtClean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 dirty="0" smtClean="0">
                <a:solidFill>
                  <a:srgbClr val="000000"/>
                </a:solidFill>
                <a:uFillTx/>
                <a:latin typeface="+mn-lt"/>
              </a:rPr>
              <a:t>Le menu</a:t>
            </a:r>
            <a:r>
              <a:rPr lang="fr-FR" sz="1200" b="0" u="none" strike="noStrike" baseline="0" dirty="0" smtClean="0">
                <a:solidFill>
                  <a:srgbClr val="000000"/>
                </a:solidFill>
                <a:uFillTx/>
                <a:latin typeface="+mn-lt"/>
              </a:rPr>
              <a:t> déroulant qui est une des fonctionnalité du site se présente comme ceci : 4 menus pour le site vitrine et 1 accès au jeu de piste</a:t>
            </a:r>
            <a:endParaRPr lang="fr-FR" sz="1200" b="0" u="none" strike="noStrike" dirty="0" smtClean="0">
              <a:solidFill>
                <a:srgbClr val="000000"/>
              </a:solidFill>
              <a:uFillTx/>
              <a:latin typeface="+mn-l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25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44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menu qui est présent sur</a:t>
            </a:r>
            <a:r>
              <a:rPr lang="fr-FR" baseline="0" dirty="0" smtClean="0"/>
              <a:t> toutes les pages, le formulaire que je vais vous montrer.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Ensuite la gestion des évènements avec des bouton cliquables ( il y a le bouton d’inscription à la newsletter sur la page d’accueil) et les carrousels d’images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26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861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My</a:t>
            </a:r>
            <a:r>
              <a:rPr lang="fr-FR" dirty="0" smtClean="0"/>
              <a:t> projet </a:t>
            </a:r>
            <a:r>
              <a:rPr lang="fr-FR" dirty="0" err="1" smtClean="0"/>
              <a:t>involves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creating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website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fictional</a:t>
            </a:r>
            <a:r>
              <a:rPr lang="fr-FR" baseline="0" dirty="0" smtClean="0"/>
              <a:t> zoo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i have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. (CLICK) the </a:t>
            </a:r>
            <a:r>
              <a:rPr lang="fr-FR" baseline="0" dirty="0" err="1" smtClean="0"/>
              <a:t>website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aims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welcoming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easy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navigate</a:t>
            </a:r>
            <a:r>
              <a:rPr lang="fr-FR" baseline="0" dirty="0" smtClean="0"/>
              <a:t> and accessible on all </a:t>
            </a:r>
            <a:r>
              <a:rPr lang="fr-FR" baseline="0" dirty="0" err="1" smtClean="0"/>
              <a:t>devices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It’s</a:t>
            </a:r>
            <a:r>
              <a:rPr lang="fr-FR" baseline="0" dirty="0" smtClean="0"/>
              <a:t> main </a:t>
            </a:r>
            <a:r>
              <a:rPr lang="fr-FR" baseline="0" dirty="0" err="1" smtClean="0"/>
              <a:t>feature</a:t>
            </a:r>
            <a:r>
              <a:rPr lang="fr-FR" baseline="0" dirty="0" smtClean="0"/>
              <a:t> (CLICK)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implementation</a:t>
            </a:r>
            <a:r>
              <a:rPr lang="fr-FR" baseline="0" dirty="0" smtClean="0"/>
              <a:t> of a </a:t>
            </a:r>
            <a:r>
              <a:rPr lang="fr-FR" baseline="0" dirty="0" err="1" smtClean="0"/>
              <a:t>scavenger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hunt</a:t>
            </a:r>
            <a:r>
              <a:rPr lang="fr-FR" baseline="0" dirty="0" smtClean="0"/>
              <a:t>, (CLICK)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visitors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scan QR codes to </a:t>
            </a:r>
            <a:r>
              <a:rPr lang="fr-FR" baseline="0" dirty="0" err="1" smtClean="0"/>
              <a:t>view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animal’s</a:t>
            </a:r>
            <a:r>
              <a:rPr lang="fr-FR" baseline="0" dirty="0" smtClean="0"/>
              <a:t> profil and </a:t>
            </a:r>
            <a:r>
              <a:rPr lang="fr-FR" baseline="0" dirty="0" err="1" smtClean="0"/>
              <a:t>take</a:t>
            </a:r>
            <a:r>
              <a:rPr lang="fr-FR" baseline="0" dirty="0" smtClean="0"/>
              <a:t> quizz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time.</a:t>
            </a:r>
          </a:p>
          <a:p>
            <a:r>
              <a:rPr lang="fr-FR" baseline="0" dirty="0" smtClean="0"/>
              <a:t>The </a:t>
            </a:r>
            <a:r>
              <a:rPr lang="fr-FR" baseline="0" dirty="0" err="1" smtClean="0"/>
              <a:t>game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intended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(CLICK) </a:t>
            </a:r>
            <a:r>
              <a:rPr lang="fr-FR" baseline="0" dirty="0" err="1" smtClean="0"/>
              <a:t>entertaining</a:t>
            </a:r>
            <a:r>
              <a:rPr lang="fr-FR" baseline="0" dirty="0" smtClean="0"/>
              <a:t> and accessible for </a:t>
            </a:r>
            <a:r>
              <a:rPr lang="fr-FR" baseline="0" dirty="0" err="1" smtClean="0"/>
              <a:t>everyone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1F772-3C73-4C09-9477-95AA6883144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727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s’agit du formulaire d’inscription qui gère</a:t>
            </a:r>
            <a:r>
              <a:rPr lang="fr-FR" baseline="0" dirty="0" smtClean="0"/>
              <a:t> les erreurs. Il doit y avoir un mail valide, 1 mot de passe et sa confirmation obligatoire ainsi que l’acceptation des conditions générales.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Voici le code entier de cette fonctionnalité qui est découpé en plusieurs fonctions.</a:t>
            </a:r>
          </a:p>
          <a:p>
            <a:r>
              <a:rPr lang="fr-FR" baseline="0" dirty="0" smtClean="0"/>
              <a:t>- Une fonction pour le CSS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La faction qui vérifie si les </a:t>
            </a:r>
            <a:r>
              <a:rPr lang="fr-FR" baseline="0" dirty="0" err="1" smtClean="0"/>
              <a:t>mdp</a:t>
            </a:r>
            <a:r>
              <a:rPr lang="fr-FR" baseline="0" dirty="0" smtClean="0"/>
              <a:t> correspondent en temps réel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Le </a:t>
            </a:r>
            <a:r>
              <a:rPr lang="fr-FR" baseline="0" dirty="0" err="1" smtClean="0"/>
              <a:t>Regex</a:t>
            </a:r>
            <a:r>
              <a:rPr lang="fr-FR" baseline="0" dirty="0" smtClean="0"/>
              <a:t> mail et celui du mot de passe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Et l’obligation de valider les conditions générales pour valider son inscription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27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4683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CHECK PASSWORD</a:t>
            </a:r>
          </a:p>
          <a:p>
            <a:r>
              <a:rPr lang="fr-FR" dirty="0" smtClean="0"/>
              <a:t>La fonction « </a:t>
            </a:r>
            <a:r>
              <a:rPr lang="fr-FR" dirty="0" err="1" smtClean="0"/>
              <a:t>passwordMatch</a:t>
            </a:r>
            <a:r>
              <a:rPr lang="fr-FR" dirty="0" smtClean="0"/>
              <a:t> » qui gère en</a:t>
            </a:r>
            <a:r>
              <a:rPr lang="fr-FR" baseline="0" dirty="0" smtClean="0"/>
              <a:t> temps réel les mots de passe.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Elle est assez simple il s’agit uniquement d’une condition « if  </a:t>
            </a:r>
            <a:r>
              <a:rPr lang="fr-FR" baseline="0" dirty="0" err="1" smtClean="0"/>
              <a:t>else</a:t>
            </a:r>
            <a:r>
              <a:rPr lang="fr-FR" baseline="0" dirty="0" smtClean="0"/>
              <a:t> » qui dit que si les mots de passe ne sont pas les mêmes, il sera impossible de valider le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28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9170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REGEX PASSWORD</a:t>
            </a:r>
          </a:p>
          <a:p>
            <a:endParaRPr lang="fr-FR" dirty="0" smtClean="0"/>
          </a:p>
          <a:p>
            <a:r>
              <a:rPr lang="fr-FR" dirty="0" smtClean="0"/>
              <a:t>Cette fonctionnalité va de pair avec la précédente</a:t>
            </a:r>
            <a:r>
              <a:rPr lang="fr-FR" baseline="0" dirty="0" smtClean="0"/>
              <a:t> car elle permet de valider le mot de passe avec les caractères qui sont définis.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Il s’agit cette fois ci d’une fonction avec un </a:t>
            </a:r>
            <a:r>
              <a:rPr lang="fr-FR" baseline="0" dirty="0" err="1" smtClean="0"/>
              <a:t>addEvenListener</a:t>
            </a:r>
            <a:r>
              <a:rPr lang="fr-FR" baseline="0" dirty="0" smtClean="0"/>
              <a:t>, avec des conditions « if  </a:t>
            </a:r>
            <a:r>
              <a:rPr lang="fr-FR" baseline="0" dirty="0" err="1" smtClean="0"/>
              <a:t>else</a:t>
            </a:r>
            <a:r>
              <a:rPr lang="fr-FR" baseline="0" dirty="0" smtClean="0"/>
              <a:t> » qui permet de valider le caractère spécial et également on retrouve la fonction « </a:t>
            </a:r>
            <a:r>
              <a:rPr lang="fr-FR" baseline="0" dirty="0" err="1" smtClean="0"/>
              <a:t>passwordMatch</a:t>
            </a:r>
            <a:r>
              <a:rPr lang="fr-FR" baseline="0" dirty="0" smtClean="0"/>
              <a:t> » qui vérifie que ce soit les mêmes MDP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 2</a:t>
            </a:r>
            <a:r>
              <a:rPr lang="fr-FR" baseline="30000" dirty="0" smtClean="0"/>
              <a:t>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addEvenListener</a:t>
            </a:r>
            <a:r>
              <a:rPr lang="fr-FR" baseline="0" dirty="0" smtClean="0"/>
              <a:t> qui cette fois ci </a:t>
            </a:r>
            <a:r>
              <a:rPr lang="fr-FR" baseline="0" dirty="0" err="1" smtClean="0"/>
              <a:t>verifie</a:t>
            </a:r>
            <a:r>
              <a:rPr lang="fr-FR" baseline="0" dirty="0" smtClean="0"/>
              <a:t> que la confirmation du MDP soit la même que le MDP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29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2863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Bootstrap</a:t>
            </a:r>
            <a:r>
              <a:rPr lang="fr-FR" dirty="0" smtClean="0"/>
              <a:t> qui est difficile pour le menu burger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30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298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0ECEDE3-C163-4B35-BF8B-90AFC41C7857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3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site sera divisé en 2 parties:</a:t>
            </a:r>
          </a:p>
          <a:p>
            <a:r>
              <a:rPr lang="fr-FR" dirty="0" smtClean="0"/>
              <a:t>Le site vitrine </a:t>
            </a:r>
            <a:r>
              <a:rPr lang="fr-FR" dirty="0" err="1" smtClean="0"/>
              <a:t>accèssible</a:t>
            </a:r>
            <a:r>
              <a:rPr lang="fr-FR" dirty="0" smtClean="0"/>
              <a:t> pour tout le monde</a:t>
            </a:r>
          </a:p>
          <a:p>
            <a:endParaRPr lang="fr-FR" dirty="0" smtClean="0"/>
          </a:p>
          <a:p>
            <a:r>
              <a:rPr lang="fr-FR" dirty="0" smtClean="0"/>
              <a:t>Le jeu de piste sera lui accessible pour les visiteurs</a:t>
            </a:r>
            <a:r>
              <a:rPr lang="fr-FR" baseline="0" dirty="0" smtClean="0"/>
              <a:t> présents car devra débuter en scannant le 1</a:t>
            </a:r>
            <a:r>
              <a:rPr lang="fr-FR" baseline="30000" dirty="0" smtClean="0"/>
              <a:t>er</a:t>
            </a:r>
            <a:r>
              <a:rPr lang="fr-FR" baseline="0" dirty="0" smtClean="0"/>
              <a:t> QR code après s’être inscrit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6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212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 il s’agit d’un zoo fictif, j’ai décidé de le</a:t>
            </a:r>
            <a:r>
              <a:rPr lang="fr-FR" baseline="0" dirty="0" smtClean="0"/>
              <a:t> placer à </a:t>
            </a:r>
            <a:r>
              <a:rPr lang="fr-FR" baseline="0" dirty="0" err="1" smtClean="0"/>
              <a:t>Lezat</a:t>
            </a:r>
            <a:r>
              <a:rPr lang="fr-FR" baseline="0" dirty="0" smtClean="0"/>
              <a:t> sur </a:t>
            </a:r>
            <a:r>
              <a:rPr lang="fr-FR" baseline="0" dirty="0" err="1" smtClean="0"/>
              <a:t>Lèze</a:t>
            </a:r>
            <a:r>
              <a:rPr lang="fr-FR" baseline="0" dirty="0" smtClean="0"/>
              <a:t> en Ariège</a:t>
            </a:r>
          </a:p>
          <a:p>
            <a:endParaRPr lang="fr-FR" dirty="0" smtClean="0"/>
          </a:p>
          <a:p>
            <a:r>
              <a:rPr lang="fr-FR" dirty="0" smtClean="0"/>
              <a:t>La ferme à reptiles qui à un site internet assez ancien où la page d’accueil souhaite la bonne année 2024.</a:t>
            </a:r>
          </a:p>
          <a:p>
            <a:r>
              <a:rPr lang="fr-FR" dirty="0" smtClean="0"/>
              <a:t>Les</a:t>
            </a:r>
            <a:r>
              <a:rPr lang="fr-FR" baseline="0" dirty="0" smtClean="0"/>
              <a:t> 2 autres sont plus important donc un site internet mis à jour avec beaucoup de fonctionnalité qui se ressemble. La différence se fait avec le jeu de piste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7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762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s’agit de Clara qui est mère de</a:t>
            </a:r>
            <a:r>
              <a:rPr lang="fr-FR" baseline="0" dirty="0" smtClean="0"/>
              <a:t> 2 enfants. Elle souhaite transmettre à ses enfants une </a:t>
            </a:r>
            <a:r>
              <a:rPr lang="fr-FR" baseline="0" dirty="0" err="1" smtClean="0"/>
              <a:t>experience</a:t>
            </a:r>
            <a:r>
              <a:rPr lang="fr-FR" baseline="0" dirty="0" smtClean="0"/>
              <a:t> éducative, une expérience interactive et est concernée par l’empreinte écologique.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Elle est intéressée par le numérique et cherche une expérience dans ce sens.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7CF5BC-40F4-4063-BFFD-DFA0D4818E8F}" type="slidenum">
              <a:rPr lang="fr-FR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10</a:t>
            </a:fld>
            <a:endParaRPr lang="fr-F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4684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r>
              <a:rPr lang="fr-FR" sz="18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Le logo vient d’une IA pour la</a:t>
            </a:r>
            <a:r>
              <a:rPr lang="fr-FR" sz="1800" b="0" u="none" strike="noStrike" baseline="0" dirty="0" smtClean="0">
                <a:solidFill>
                  <a:srgbClr val="000000"/>
                </a:solidFill>
                <a:uFillTx/>
                <a:latin typeface="Arial"/>
              </a:rPr>
              <a:t> base</a:t>
            </a:r>
            <a:r>
              <a:rPr lang="fr-FR" sz="18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et je</a:t>
            </a:r>
            <a:r>
              <a:rPr lang="fr-FR" sz="1800" b="0" u="none" strike="noStrike" baseline="0" dirty="0" smtClean="0">
                <a:solidFill>
                  <a:srgbClr val="000000"/>
                </a:solidFill>
                <a:uFillTx/>
                <a:latin typeface="Arial"/>
              </a:rPr>
              <a:t> l’ai modifié pour que ça s’adapte aux autres couleurs </a:t>
            </a:r>
            <a:endParaRPr lang="fr-FR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D1542DF-543B-42C3-B4A4-89B19AB8AE99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11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67FD9DD-54F9-4D1F-AFE3-9EE13772EB7C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12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0DD1997-2FC4-40BC-B148-4D51BEAF2763}" type="slidenum">
              <a:rPr lang="fr-FR" sz="1200" b="0" u="none" strike="noStrike">
                <a:solidFill>
                  <a:schemeClr val="dk1"/>
                </a:solidFill>
                <a:uFillTx/>
                <a:latin typeface="+mn-lt"/>
                <a:ea typeface="+mn-ea"/>
              </a:rPr>
              <a:t>13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embres de l’é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40C1FA4-30AC-4C26-8A88-E580CA716690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et sous-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3EBD684-E082-488B-ACEC-C4061B403631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F521653-4649-41CE-8D85-D44C4236AFA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988B6FF4-0B9C-44D6-AE6D-F7B1E217A0BC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uniquement Aucu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8A144289-2DFF-41C8-909C-DFBDDA9672F0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1E28FB6-7490-4BE8-AA4D-E5BA3A6B107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48B447E-AB7C-4A3F-9172-C6B610BF7C83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Merci de votre att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 images de puces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5F2D017-D2C6-4E58-9D2A-7A83262FCD9C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e et image grand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EF56C10-B71B-4D07-B74D-7FDE559FBE7A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978179E-752A-4611-B2DC-9BE63C9C1032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93892E97-56D7-4B38-B7F5-1B030DC200FE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5E3DE9A8-F947-496F-9353-25F3F2CFA623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174A61B1-1C4E-4B86-9192-0480766BE9E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3F697DD3-C907-43FB-B36C-58114DF37D3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06358F79-BE90-44D4-B206-257FFE31202A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s de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DE8E671F-2F70-4112-92D0-C27A853B179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images de puces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569A733D-4B12-4F16-9153-003755D074D8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oduit num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492EF6D-80D9-48C7-A2A0-40FDFA9DEE04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Diapositive de titr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407D-B654-431E-A67F-30C75EDE6530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EEED-ABE1-49FE-B98A-6D2A480514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72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images de puces en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A7711B8-0DCB-43A2-9F77-DB58F9ABEC63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ands nombre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FDC8645-1EBC-4D5A-8A0C-8FD21FCC8616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0E61AED-43DB-4D5B-858E-765362FE1844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pac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1A0442D-D1AB-497D-B418-DD923A8E86AD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71EFBAD-C61C-4796-9ECD-AD7D75115D01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5203EB80-3709-44B4-BEF1-061A76C318A7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5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6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7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8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9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theme" Target="../theme/theme2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5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6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9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9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60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1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63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4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5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6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7" name="PlaceHolder 1"/>
          <p:cNvSpPr>
            <a:spLocks noGrp="1"/>
          </p:cNvSpPr>
          <p:nvPr>
            <p:ph type="ftr" idx="17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ldNum" idx="18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7F27973A-A200-4C53-AE82-2D81F8F2EEC6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0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71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2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74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5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6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7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8" name="Forme libre : Forme 28"/>
          <p:cNvSpPr/>
          <p:nvPr/>
        </p:nvSpPr>
        <p:spPr>
          <a:xfrm rot="4308600">
            <a:off x="8139960" y="-52200"/>
            <a:ext cx="646560" cy="775440"/>
          </a:xfrm>
          <a:custGeom>
            <a:avLst/>
            <a:gdLst>
              <a:gd name="textAreaLeft" fmla="*/ 0 w 646560"/>
              <a:gd name="textAreaRight" fmla="*/ 648720 w 646560"/>
              <a:gd name="textAreaTop" fmla="*/ 0 h 775440"/>
              <a:gd name="textAreaBottom" fmla="*/ 777600 h 775440"/>
            </a:gdLst>
            <a:ahLst/>
            <a:cxnLst/>
            <a:rect l="textAreaLeft" t="textAreaTop" r="textAreaRight" b="textAreaBottom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9" name="Forme libre : Forme 26"/>
          <p:cNvSpPr/>
          <p:nvPr/>
        </p:nvSpPr>
        <p:spPr>
          <a:xfrm rot="4308600">
            <a:off x="8880120" y="-531720"/>
            <a:ext cx="3569040" cy="3735000"/>
          </a:xfrm>
          <a:custGeom>
            <a:avLst/>
            <a:gdLst>
              <a:gd name="textAreaLeft" fmla="*/ 0 w 3569040"/>
              <a:gd name="textAreaRight" fmla="*/ 3571200 w 3569040"/>
              <a:gd name="textAreaTop" fmla="*/ 0 h 3735000"/>
              <a:gd name="textAreaBottom" fmla="*/ 3737160 h 3735000"/>
            </a:gdLst>
            <a:ahLst/>
            <a:cxnLst/>
            <a:rect l="textAreaLeft" t="textAreaTop" r="textAreaRight" b="textAreaBottom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0" name="Forme libre : Forme 13"/>
          <p:cNvSpPr/>
          <p:nvPr/>
        </p:nvSpPr>
        <p:spPr>
          <a:xfrm rot="4308000">
            <a:off x="9192600" y="1650960"/>
            <a:ext cx="1978560" cy="2064240"/>
          </a:xfrm>
          <a:custGeom>
            <a:avLst/>
            <a:gdLst>
              <a:gd name="textAreaLeft" fmla="*/ 0 w 1978560"/>
              <a:gd name="textAreaRight" fmla="*/ 1980720 w 1978560"/>
              <a:gd name="textAreaTop" fmla="*/ 0 h 2064240"/>
              <a:gd name="textAreaBottom" fmla="*/ 2066400 h 2064240"/>
            </a:gdLst>
            <a:ahLst/>
            <a:cxnLst/>
            <a:rect l="textAreaLeft" t="textAreaTop" r="textAreaRight" b="textAreaBottom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1" name="Forme libre : Forme 18"/>
          <p:cNvSpPr/>
          <p:nvPr/>
        </p:nvSpPr>
        <p:spPr>
          <a:xfrm rot="13830600">
            <a:off x="9457560" y="3979080"/>
            <a:ext cx="344520" cy="204120"/>
          </a:xfrm>
          <a:custGeom>
            <a:avLst/>
            <a:gdLst>
              <a:gd name="textAreaLeft" fmla="*/ 0 w 344520"/>
              <a:gd name="textAreaRight" fmla="*/ 346680 w 344520"/>
              <a:gd name="textAreaTop" fmla="*/ 0 h 204120"/>
              <a:gd name="textAreaBottom" fmla="*/ 206280 h 204120"/>
            </a:gdLst>
            <a:ahLst/>
            <a:cxnLst/>
            <a:rect l="textAreaLeft" t="textAreaTop" r="textAreaRight" b="textAreaBottom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2" name="Forme libre : Forme 17"/>
          <p:cNvSpPr/>
          <p:nvPr/>
        </p:nvSpPr>
        <p:spPr>
          <a:xfrm rot="12429600">
            <a:off x="9529920" y="3715200"/>
            <a:ext cx="708480" cy="333360"/>
          </a:xfrm>
          <a:custGeom>
            <a:avLst/>
            <a:gdLst>
              <a:gd name="textAreaLeft" fmla="*/ 0 w 708480"/>
              <a:gd name="textAreaRight" fmla="*/ 710640 w 708480"/>
              <a:gd name="textAreaTop" fmla="*/ 0 h 333360"/>
              <a:gd name="textAreaBottom" fmla="*/ 335520 h 333360"/>
            </a:gdLst>
            <a:ahLst/>
            <a:cxnLst/>
            <a:rect l="textAreaLeft" t="textAreaTop" r="textAreaRight" b="textAreaBottom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3" name="Forme libre : Forme 19"/>
          <p:cNvSpPr/>
          <p:nvPr/>
        </p:nvSpPr>
        <p:spPr>
          <a:xfrm rot="4308600">
            <a:off x="8786880" y="1074240"/>
            <a:ext cx="1244160" cy="1577880"/>
          </a:xfrm>
          <a:custGeom>
            <a:avLst/>
            <a:gdLst>
              <a:gd name="textAreaLeft" fmla="*/ 0 w 1244160"/>
              <a:gd name="textAreaRight" fmla="*/ 1246320 w 1244160"/>
              <a:gd name="textAreaTop" fmla="*/ 0 h 1577880"/>
              <a:gd name="textAreaBottom" fmla="*/ 1580040 h 1577880"/>
            </a:gdLst>
            <a:ahLst/>
            <a:cxnLst/>
            <a:rect l="textAreaLeft" t="textAreaTop" r="textAreaRight" b="textAreaBottom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4" name="Forme libre : Forme 23"/>
          <p:cNvSpPr/>
          <p:nvPr/>
        </p:nvSpPr>
        <p:spPr>
          <a:xfrm rot="17194200">
            <a:off x="11374560" y="284796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5" name="Forme libre : Forme 22"/>
          <p:cNvSpPr/>
          <p:nvPr/>
        </p:nvSpPr>
        <p:spPr>
          <a:xfrm rot="17193600">
            <a:off x="10878480" y="2628720"/>
            <a:ext cx="690480" cy="507960"/>
          </a:xfrm>
          <a:custGeom>
            <a:avLst/>
            <a:gdLst>
              <a:gd name="textAreaLeft" fmla="*/ 0 w 690480"/>
              <a:gd name="textAreaRight" fmla="*/ 692640 w 690480"/>
              <a:gd name="textAreaTop" fmla="*/ 0 h 507960"/>
              <a:gd name="textAreaBottom" fmla="*/ 509760 h 5079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ftr" idx="19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ldNum" idx="2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9EA31E1E-3DC6-410E-8BFD-617F29F573F0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9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90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1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93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4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5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6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7" name="Rectangle 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8" name="Rectangle 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9" name="Rectangle 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0" name="Rectangle 1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1" name="Zone de texte 5"/>
          <p:cNvSpPr/>
          <p:nvPr/>
        </p:nvSpPr>
        <p:spPr>
          <a:xfrm>
            <a:off x="5862240" y="661320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fr-FR" sz="12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Calibri Light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sldNum" idx="21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B2319704-ACD1-4D51-975A-6E064AC6DC82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4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05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6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08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9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0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1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2" name="Forme libre : Forme 14"/>
          <p:cNvSpPr/>
          <p:nvPr/>
        </p:nvSpPr>
        <p:spPr>
          <a:xfrm rot="14199000">
            <a:off x="10162440" y="-232200"/>
            <a:ext cx="1954800" cy="1397880"/>
          </a:xfrm>
          <a:custGeom>
            <a:avLst/>
            <a:gdLst>
              <a:gd name="textAreaLeft" fmla="*/ 0 w 1954800"/>
              <a:gd name="textAreaRight" fmla="*/ 1956960 w 1954800"/>
              <a:gd name="textAreaTop" fmla="*/ 0 h 1397880"/>
              <a:gd name="textAreaBottom" fmla="*/ 1400040 h 1397880"/>
            </a:gdLst>
            <a:ahLst/>
            <a:cxnLst/>
            <a:rect l="textAreaLeft" t="textAreaTop" r="textAreaRight" b="textAreaBottom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3" name="Forme libre : Forme 13"/>
          <p:cNvSpPr/>
          <p:nvPr/>
        </p:nvSpPr>
        <p:spPr>
          <a:xfrm rot="6973200">
            <a:off x="9802440" y="198000"/>
            <a:ext cx="745920" cy="778680"/>
          </a:xfrm>
          <a:custGeom>
            <a:avLst/>
            <a:gdLst>
              <a:gd name="textAreaLeft" fmla="*/ 0 w 745920"/>
              <a:gd name="textAreaRight" fmla="*/ 748080 w 745920"/>
              <a:gd name="textAreaTop" fmla="*/ 0 h 778680"/>
              <a:gd name="textAreaBottom" fmla="*/ 780840 h 778680"/>
            </a:gdLst>
            <a:ahLst/>
            <a:cxnLst/>
            <a:rect l="textAreaLeft" t="textAreaTop" r="textAreaRight" b="textAreaBottom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4" name="Forme libre : Forme 23"/>
          <p:cNvSpPr/>
          <p:nvPr/>
        </p:nvSpPr>
        <p:spPr>
          <a:xfrm rot="5482200">
            <a:off x="9856800" y="80856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5" name="Forme libre : Forme 21"/>
          <p:cNvSpPr/>
          <p:nvPr/>
        </p:nvSpPr>
        <p:spPr>
          <a:xfrm rot="14236800">
            <a:off x="11753640" y="113400"/>
            <a:ext cx="330120" cy="245880"/>
          </a:xfrm>
          <a:custGeom>
            <a:avLst/>
            <a:gdLst>
              <a:gd name="textAreaLeft" fmla="*/ 0 w 330120"/>
              <a:gd name="textAreaRight" fmla="*/ 332280 w 330120"/>
              <a:gd name="textAreaTop" fmla="*/ 0 h 245880"/>
              <a:gd name="textAreaBottom" fmla="*/ 248040 h 245880"/>
            </a:gdLst>
            <a:ahLst/>
            <a:cxnLst/>
            <a:rect l="textAreaLeft" t="textAreaTop" r="textAreaRight" b="textAreaBottom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6" name="Forme libre : Forme 24"/>
          <p:cNvSpPr/>
          <p:nvPr/>
        </p:nvSpPr>
        <p:spPr>
          <a:xfrm rot="13336800">
            <a:off x="10314360" y="1085760"/>
            <a:ext cx="646560" cy="775440"/>
          </a:xfrm>
          <a:custGeom>
            <a:avLst/>
            <a:gdLst>
              <a:gd name="textAreaLeft" fmla="*/ 0 w 646560"/>
              <a:gd name="textAreaRight" fmla="*/ 648720 w 646560"/>
              <a:gd name="textAreaTop" fmla="*/ 0 h 775440"/>
              <a:gd name="textAreaBottom" fmla="*/ 777600 h 775440"/>
            </a:gdLst>
            <a:ahLst/>
            <a:cxnLst/>
            <a:rect l="textAreaLeft" t="textAreaTop" r="textAreaRight" b="textAreaBottom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7" name="Forme libre : Forme 25"/>
          <p:cNvSpPr/>
          <p:nvPr/>
        </p:nvSpPr>
        <p:spPr>
          <a:xfrm rot="5737200">
            <a:off x="9847440" y="1031400"/>
            <a:ext cx="690480" cy="508320"/>
          </a:xfrm>
          <a:custGeom>
            <a:avLst/>
            <a:gdLst>
              <a:gd name="textAreaLeft" fmla="*/ 0 w 690480"/>
              <a:gd name="textAreaRight" fmla="*/ 692640 w 690480"/>
              <a:gd name="textAreaTop" fmla="*/ 0 h 508320"/>
              <a:gd name="textAreaBottom" fmla="*/ 510480 h 5083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8" name="Forme libre : Forme 29"/>
          <p:cNvSpPr/>
          <p:nvPr/>
        </p:nvSpPr>
        <p:spPr>
          <a:xfrm rot="8289600">
            <a:off x="10084320" y="798480"/>
            <a:ext cx="369360" cy="271440"/>
          </a:xfrm>
          <a:custGeom>
            <a:avLst/>
            <a:gdLst>
              <a:gd name="textAreaLeft" fmla="*/ 0 w 369360"/>
              <a:gd name="textAreaRight" fmla="*/ 371520 w 369360"/>
              <a:gd name="textAreaTop" fmla="*/ 0 h 271440"/>
              <a:gd name="textAreaBottom" fmla="*/ 273600 h 27144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9" name="PlaceHolder 1"/>
          <p:cNvSpPr>
            <a:spLocks noGrp="1"/>
          </p:cNvSpPr>
          <p:nvPr>
            <p:ph type="ftr" idx="22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23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197E0D47-8B6D-4A70-BF45-B4A28B9796A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2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23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4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26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7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8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9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ftr" idx="24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ldNum" idx="25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203CAA2D-FF05-4897-B707-5562499D8C0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3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3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1" name="PlaceHolder 1"/>
          <p:cNvSpPr>
            <a:spLocks noGrp="1"/>
          </p:cNvSpPr>
          <p:nvPr>
            <p:ph type="ftr" idx="26"/>
          </p:nvPr>
        </p:nvSpPr>
        <p:spPr>
          <a:xfrm>
            <a:off x="431640" y="590868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ldNum" idx="27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CD8508B6-DA01-4B39-965C-DA688F3C80FB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6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47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8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50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1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2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3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257" name="PlaceHolder 4"/>
          <p:cNvSpPr>
            <a:spLocks noGrp="1"/>
          </p:cNvSpPr>
          <p:nvPr>
            <p:ph type="ftr" idx="28"/>
          </p:nvPr>
        </p:nvSpPr>
        <p:spPr>
          <a:xfrm>
            <a:off x="431640" y="590868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sldNum" idx="29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E5F4B1BA-43B6-4B09-847D-0AA66FB20066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6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6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271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7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7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7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8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281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89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90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1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93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4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5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96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297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2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3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5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6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7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8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9" name="Ovale 34"/>
          <p:cNvSpPr/>
          <p:nvPr/>
        </p:nvSpPr>
        <p:spPr>
          <a:xfrm>
            <a:off x="7066440" y="1366560"/>
            <a:ext cx="1369440" cy="1369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0" name="Ovale 32"/>
          <p:cNvSpPr/>
          <p:nvPr/>
        </p:nvSpPr>
        <p:spPr>
          <a:xfrm>
            <a:off x="7066440" y="2931120"/>
            <a:ext cx="1369440" cy="1369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1" name="Ovale 33"/>
          <p:cNvSpPr/>
          <p:nvPr/>
        </p:nvSpPr>
        <p:spPr>
          <a:xfrm>
            <a:off x="7066440" y="4496040"/>
            <a:ext cx="1369440" cy="1369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2" name="Rectangle 41"/>
          <p:cNvSpPr/>
          <p:nvPr/>
        </p:nvSpPr>
        <p:spPr>
          <a:xfrm>
            <a:off x="105480" y="86760"/>
            <a:ext cx="6206760" cy="668232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3" name="Octogone 50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4" name="Ovale 5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25" name="Ovale 52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26" name="Ovale 5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grpSp>
        <p:nvGrpSpPr>
          <p:cNvPr id="27" name="Groupe 21"/>
          <p:cNvGrpSpPr/>
          <p:nvPr/>
        </p:nvGrpSpPr>
        <p:grpSpPr>
          <a:xfrm>
            <a:off x="1738080" y="2052720"/>
            <a:ext cx="3258000" cy="3253320"/>
            <a:chOff x="1738080" y="2052720"/>
            <a:chExt cx="3258000" cy="3253320"/>
          </a:xfrm>
        </p:grpSpPr>
        <p:sp>
          <p:nvSpPr>
            <p:cNvPr id="28" name="Forme libre : Forme 13"/>
            <p:cNvSpPr/>
            <p:nvPr/>
          </p:nvSpPr>
          <p:spPr>
            <a:xfrm rot="4308600">
              <a:off x="2466000" y="2677320"/>
              <a:ext cx="1978560" cy="2064240"/>
            </a:xfrm>
            <a:custGeom>
              <a:avLst/>
              <a:gdLst>
                <a:gd name="textAreaLeft" fmla="*/ 0 w 1978560"/>
                <a:gd name="textAreaRight" fmla="*/ 1980720 w 1978560"/>
                <a:gd name="textAreaTop" fmla="*/ 0 h 2064240"/>
                <a:gd name="textAreaBottom" fmla="*/ 2066400 h 2064240"/>
              </a:gdLst>
              <a:ahLst/>
              <a:cxnLst/>
              <a:rect l="textAreaLeft" t="textAreaTop" r="textAreaRight" b="textAreaBottom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29" name="Forme libre : Forme 26"/>
            <p:cNvSpPr/>
            <p:nvPr/>
          </p:nvSpPr>
          <p:spPr>
            <a:xfrm rot="13830600">
              <a:off x="2730600" y="5005800"/>
              <a:ext cx="344520" cy="204120"/>
            </a:xfrm>
            <a:custGeom>
              <a:avLst/>
              <a:gdLst>
                <a:gd name="textAreaLeft" fmla="*/ 0 w 344520"/>
                <a:gd name="textAreaRight" fmla="*/ 346680 w 344520"/>
                <a:gd name="textAreaTop" fmla="*/ 0 h 204120"/>
                <a:gd name="textAreaBottom" fmla="*/ 206280 h 204120"/>
              </a:gdLst>
              <a:ahLst/>
              <a:cxnLst/>
              <a:rect l="textAreaLeft" t="textAreaTop" r="textAreaRight" b="textAreaBottom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0" name="Forme libre : Forme 17"/>
            <p:cNvSpPr/>
            <p:nvPr/>
          </p:nvSpPr>
          <p:spPr>
            <a:xfrm rot="12429600">
              <a:off x="2802600" y="4741920"/>
              <a:ext cx="708480" cy="333360"/>
            </a:xfrm>
            <a:custGeom>
              <a:avLst/>
              <a:gdLst>
                <a:gd name="textAreaLeft" fmla="*/ 0 w 708480"/>
                <a:gd name="textAreaRight" fmla="*/ 710640 w 708480"/>
                <a:gd name="textAreaTop" fmla="*/ 0 h 333360"/>
                <a:gd name="textAreaBottom" fmla="*/ 335520 h 333360"/>
              </a:gdLst>
              <a:ahLst/>
              <a:cxnLst/>
              <a:rect l="textAreaLeft" t="textAreaTop" r="textAreaRight" b="textAreaBottom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1" name="Forme libre : Forme 19"/>
            <p:cNvSpPr/>
            <p:nvPr/>
          </p:nvSpPr>
          <p:spPr>
            <a:xfrm rot="4308600">
              <a:off x="2059560" y="2100960"/>
              <a:ext cx="1244160" cy="1577880"/>
            </a:xfrm>
            <a:custGeom>
              <a:avLst/>
              <a:gdLst>
                <a:gd name="textAreaLeft" fmla="*/ 0 w 1244160"/>
                <a:gd name="textAreaRight" fmla="*/ 1246320 w 1244160"/>
                <a:gd name="textAreaTop" fmla="*/ 0 h 1577880"/>
                <a:gd name="textAreaBottom" fmla="*/ 1580040 h 1577880"/>
              </a:gdLst>
              <a:ahLst/>
              <a:cxnLst/>
              <a:rect l="textAreaLeft" t="textAreaTop" r="textAreaRight" b="textAreaBottom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2" name="Forme libre : Forme 23"/>
            <p:cNvSpPr/>
            <p:nvPr/>
          </p:nvSpPr>
          <p:spPr>
            <a:xfrm rot="17194200">
              <a:off x="4647600" y="3875040"/>
              <a:ext cx="240840" cy="404280"/>
            </a:xfrm>
            <a:custGeom>
              <a:avLst/>
              <a:gdLst>
                <a:gd name="textAreaLeft" fmla="*/ 0 w 240840"/>
                <a:gd name="textAreaRight" fmla="*/ 243000 w 240840"/>
                <a:gd name="textAreaTop" fmla="*/ 0 h 404280"/>
                <a:gd name="textAreaBottom" fmla="*/ 406440 h 404280"/>
              </a:gdLst>
              <a:ahLst/>
              <a:cxnLst/>
              <a:rect l="textAreaLeft" t="textAreaTop" r="textAreaRight" b="textAreaBottom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3" name="Forme libre : Forme 30"/>
            <p:cNvSpPr/>
            <p:nvPr/>
          </p:nvSpPr>
          <p:spPr>
            <a:xfrm rot="17193600">
              <a:off x="4151520" y="3655440"/>
              <a:ext cx="690480" cy="507960"/>
            </a:xfrm>
            <a:custGeom>
              <a:avLst/>
              <a:gdLst>
                <a:gd name="textAreaLeft" fmla="*/ 0 w 690480"/>
                <a:gd name="textAreaRight" fmla="*/ 692640 w 690480"/>
                <a:gd name="textAreaTop" fmla="*/ 0 h 507960"/>
                <a:gd name="textAreaBottom" fmla="*/ 509760 h 507960"/>
              </a:gdLst>
              <a:ahLst/>
              <a:cxnLst/>
              <a:rect l="textAreaLeft" t="textAreaTop" r="textAreaRight" b="textAreaBottom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34" name="Forme libre : Forme 28"/>
            <p:cNvSpPr/>
            <p:nvPr/>
          </p:nvSpPr>
          <p:spPr>
            <a:xfrm rot="4308600">
              <a:off x="3831480" y="2439360"/>
              <a:ext cx="646560" cy="775800"/>
            </a:xfrm>
            <a:custGeom>
              <a:avLst/>
              <a:gdLst>
                <a:gd name="textAreaLeft" fmla="*/ 0 w 646560"/>
                <a:gd name="textAreaRight" fmla="*/ 648720 w 646560"/>
                <a:gd name="textAreaTop" fmla="*/ 0 h 775800"/>
                <a:gd name="textAreaBottom" fmla="*/ 777960 h 775800"/>
              </a:gdLst>
              <a:ahLst/>
              <a:cxnLst/>
              <a:rect l="textAreaLeft" t="textAreaTop" r="textAreaRight" b="textAreaBottom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</p:grpSp>
      <p:sp>
        <p:nvSpPr>
          <p:cNvPr id="35" name="PlaceHolder 1"/>
          <p:cNvSpPr>
            <a:spLocks noGrp="1"/>
          </p:cNvSpPr>
          <p:nvPr>
            <p:ph type="ftr" idx="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1FDF3497-858C-4D34-9013-1B7E4EAEE205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05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06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07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09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10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11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12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313" name="Connecteur droit 4"/>
          <p:cNvCxnSpPr/>
          <p:nvPr/>
        </p:nvCxnSpPr>
        <p:spPr>
          <a:xfrm>
            <a:off x="7777080" y="2412000"/>
            <a:ext cx="2160" cy="110232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1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22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3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25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6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7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8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29" name="Zone de texte 5"/>
          <p:cNvSpPr/>
          <p:nvPr/>
        </p:nvSpPr>
        <p:spPr>
          <a:xfrm>
            <a:off x="5862240" y="661320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fr-FR" sz="12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Calibri Light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sldNum" idx="3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59017CA4-E6DB-4488-B0B6-7FC3BCFEBA33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2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33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4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36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7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8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39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0" name="Forme libre : Forme 23"/>
          <p:cNvSpPr/>
          <p:nvPr/>
        </p:nvSpPr>
        <p:spPr>
          <a:xfrm rot="19259400">
            <a:off x="10216080" y="538200"/>
            <a:ext cx="465120" cy="342360"/>
          </a:xfrm>
          <a:custGeom>
            <a:avLst/>
            <a:gdLst>
              <a:gd name="textAreaLeft" fmla="*/ 0 w 465120"/>
              <a:gd name="textAreaRight" fmla="*/ 467280 w 465120"/>
              <a:gd name="textAreaTop" fmla="*/ 0 h 342360"/>
              <a:gd name="textAreaBottom" fmla="*/ 344520 h 342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1" name="Forme libre : Forme 24"/>
          <p:cNvSpPr/>
          <p:nvPr/>
        </p:nvSpPr>
        <p:spPr>
          <a:xfrm rot="20376600">
            <a:off x="10677600" y="84852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2" name="Forme libre : Forme 25"/>
          <p:cNvSpPr/>
          <p:nvPr/>
        </p:nvSpPr>
        <p:spPr>
          <a:xfrm rot="19259400">
            <a:off x="10716840" y="620280"/>
            <a:ext cx="248400" cy="182520"/>
          </a:xfrm>
          <a:custGeom>
            <a:avLst/>
            <a:gdLst>
              <a:gd name="textAreaLeft" fmla="*/ 0 w 248400"/>
              <a:gd name="textAreaRight" fmla="*/ 250560 w 248400"/>
              <a:gd name="textAreaTop" fmla="*/ 0 h 182520"/>
              <a:gd name="textAreaBottom" fmla="*/ 184680 h 1825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3" name="Forme libre : Forme 26"/>
          <p:cNvSpPr/>
          <p:nvPr/>
        </p:nvSpPr>
        <p:spPr>
          <a:xfrm rot="19813200">
            <a:off x="11063880" y="78048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4" name="Forme libre : Forme 27"/>
          <p:cNvSpPr/>
          <p:nvPr/>
        </p:nvSpPr>
        <p:spPr>
          <a:xfrm rot="18279000">
            <a:off x="11151720" y="3819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5" name="Forme libre : Forme 28"/>
          <p:cNvSpPr/>
          <p:nvPr/>
        </p:nvSpPr>
        <p:spPr>
          <a:xfrm rot="20759400">
            <a:off x="11544840" y="10299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6" name="Forme libre : Forme 29"/>
          <p:cNvSpPr/>
          <p:nvPr/>
        </p:nvSpPr>
        <p:spPr>
          <a:xfrm rot="17317200">
            <a:off x="11755080" y="2487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7" name="Forme libre : Forme 30"/>
          <p:cNvSpPr/>
          <p:nvPr/>
        </p:nvSpPr>
        <p:spPr>
          <a:xfrm rot="20080800">
            <a:off x="11447280" y="630360"/>
            <a:ext cx="215280" cy="157680"/>
          </a:xfrm>
          <a:custGeom>
            <a:avLst/>
            <a:gdLst>
              <a:gd name="textAreaLeft" fmla="*/ 0 w 215280"/>
              <a:gd name="textAreaRight" fmla="*/ 217440 w 21528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8" name="Forme libre : Forme 31"/>
          <p:cNvSpPr/>
          <p:nvPr/>
        </p:nvSpPr>
        <p:spPr>
          <a:xfrm rot="19880400">
            <a:off x="11668320" y="82440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49" name="Forme libre : Forme 32"/>
          <p:cNvSpPr/>
          <p:nvPr/>
        </p:nvSpPr>
        <p:spPr>
          <a:xfrm rot="328200">
            <a:off x="10095120" y="899280"/>
            <a:ext cx="577440" cy="604800"/>
          </a:xfrm>
          <a:custGeom>
            <a:avLst/>
            <a:gdLst>
              <a:gd name="textAreaLeft" fmla="*/ 0 w 577440"/>
              <a:gd name="textAreaRight" fmla="*/ 579600 w 577440"/>
              <a:gd name="textAreaTop" fmla="*/ 0 h 604800"/>
              <a:gd name="textAreaBottom" fmla="*/ 606960 h 604800"/>
            </a:gdLst>
            <a:ahLst/>
            <a:cxnLst/>
            <a:rect l="textAreaLeft" t="textAreaTop" r="textAreaRight" b="textAreaBottom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0" name="Forme libre : Forme 33"/>
          <p:cNvSpPr/>
          <p:nvPr/>
        </p:nvSpPr>
        <p:spPr>
          <a:xfrm>
            <a:off x="10872360" y="120240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1" name="Forme libre : Forme 34"/>
          <p:cNvSpPr/>
          <p:nvPr/>
        </p:nvSpPr>
        <p:spPr>
          <a:xfrm rot="20759400">
            <a:off x="11512080" y="148428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2" name="Forme libre : Forme 35"/>
          <p:cNvSpPr/>
          <p:nvPr/>
        </p:nvSpPr>
        <p:spPr>
          <a:xfrm rot="1161000">
            <a:off x="10291680" y="161244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3" name="Forme libre : Forme 36"/>
          <p:cNvSpPr/>
          <p:nvPr/>
        </p:nvSpPr>
        <p:spPr>
          <a:xfrm rot="801000">
            <a:off x="11585520" y="20145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 type="ftr" idx="3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ldNum" idx="3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B85832DB-11BF-4BAF-BD7B-CDAF8273418A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7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58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59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61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2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3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4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65" name="PlaceHolder 1"/>
          <p:cNvSpPr>
            <a:spLocks noGrp="1"/>
          </p:cNvSpPr>
          <p:nvPr>
            <p:ph type="ftr" idx="3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sldNum" idx="3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EB5C3ACB-FA90-4316-8EA7-0D48EA2D9437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3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74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5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77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8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79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80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84" name="PlaceHolder 4"/>
          <p:cNvSpPr>
            <a:spLocks noGrp="1"/>
          </p:cNvSpPr>
          <p:nvPr>
            <p:ph type="ftr" idx="35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sldNum" idx="36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F40E508E-F7D7-472A-B803-6D69AD41EEA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0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91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2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94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5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6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7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98" name="PlaceHolder 1"/>
          <p:cNvSpPr>
            <a:spLocks noGrp="1"/>
          </p:cNvSpPr>
          <p:nvPr>
            <p:ph type="ftr" idx="37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sldNum" idx="38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998BD5FD-40EB-41BA-B1F7-5EC7060335A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1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02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3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4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05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6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7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8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9" name="PlaceHolder 1"/>
          <p:cNvSpPr>
            <a:spLocks noGrp="1"/>
          </p:cNvSpPr>
          <p:nvPr>
            <p:ph type="ftr" idx="39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ldNum" idx="4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7589D576-7AD4-4EA0-AA22-DD0C380F9DD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2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13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4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5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16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7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8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19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0" name="Ovale 27"/>
          <p:cNvSpPr/>
          <p:nvPr/>
        </p:nvSpPr>
        <p:spPr>
          <a:xfrm>
            <a:off x="30506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1" name="Ovale 28"/>
          <p:cNvSpPr/>
          <p:nvPr/>
        </p:nvSpPr>
        <p:spPr>
          <a:xfrm>
            <a:off x="53452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2" name="Ovale 29"/>
          <p:cNvSpPr/>
          <p:nvPr/>
        </p:nvSpPr>
        <p:spPr>
          <a:xfrm>
            <a:off x="763992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3" name="Ovale 30"/>
          <p:cNvSpPr/>
          <p:nvPr/>
        </p:nvSpPr>
        <p:spPr>
          <a:xfrm>
            <a:off x="993456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4" name="Ovale 8"/>
          <p:cNvSpPr/>
          <p:nvPr/>
        </p:nvSpPr>
        <p:spPr>
          <a:xfrm>
            <a:off x="7592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5" name="PlaceHolder 1"/>
          <p:cNvSpPr>
            <a:spLocks noGrp="1"/>
          </p:cNvSpPr>
          <p:nvPr>
            <p:ph type="ftr" idx="4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ldNum" idx="4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D2619514-A2B4-46C2-A8FF-73065DC0317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28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29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0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1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32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3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4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5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6" name="Ovale 19"/>
          <p:cNvSpPr/>
          <p:nvPr/>
        </p:nvSpPr>
        <p:spPr>
          <a:xfrm>
            <a:off x="30506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7" name="Ovale 21"/>
          <p:cNvSpPr/>
          <p:nvPr/>
        </p:nvSpPr>
        <p:spPr>
          <a:xfrm>
            <a:off x="53452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8" name="Ovale 25"/>
          <p:cNvSpPr/>
          <p:nvPr/>
        </p:nvSpPr>
        <p:spPr>
          <a:xfrm>
            <a:off x="75924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9" name="Rectangle 41"/>
          <p:cNvSpPr/>
          <p:nvPr/>
        </p:nvSpPr>
        <p:spPr>
          <a:xfrm>
            <a:off x="7633080" y="86760"/>
            <a:ext cx="4470840" cy="668232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12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0" name="Octogone 50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1" name="Ovale 5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42" name="Ovale 52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3" name="Ovale 5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44" name="PlaceHolder 1"/>
          <p:cNvSpPr>
            <a:spLocks noGrp="1"/>
          </p:cNvSpPr>
          <p:nvPr>
            <p:ph type="ftr" idx="4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ldNum" idx="4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/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ED09C42F-8BB0-436E-A3D2-E7C527A5AE3D}" type="slidenum">
              <a:rPr lang="fr-FR" sz="1200" b="1" i="1" u="none" strike="noStrike">
                <a:solidFill>
                  <a:schemeClr val="dk1"/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Octogone 6" hidden="1"/>
          <p:cNvSpPr/>
          <p:nvPr/>
        </p:nvSpPr>
        <p:spPr>
          <a:xfrm rot="1360800">
            <a:off x="11395800" y="6053040"/>
            <a:ext cx="633600" cy="63360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7" name="Ovale 8" hidden="1"/>
          <p:cNvSpPr/>
          <p:nvPr/>
        </p:nvSpPr>
        <p:spPr>
          <a:xfrm>
            <a:off x="11534760" y="6185880"/>
            <a:ext cx="72360" cy="723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48" name="Ovale 9" hidden="1"/>
          <p:cNvSpPr/>
          <p:nvPr/>
        </p:nvSpPr>
        <p:spPr>
          <a:xfrm>
            <a:off x="11892960" y="6561360"/>
            <a:ext cx="99360" cy="993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9" name="Zone de texte 10" hidden="1"/>
          <p:cNvSpPr/>
          <p:nvPr/>
        </p:nvSpPr>
        <p:spPr>
          <a:xfrm>
            <a:off x="8735400" y="6278760"/>
            <a:ext cx="2509920" cy="18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0" name="Ovale 13" hidden="1"/>
          <p:cNvSpPr/>
          <p:nvPr/>
        </p:nvSpPr>
        <p:spPr>
          <a:xfrm>
            <a:off x="11343600" y="5990040"/>
            <a:ext cx="259560" cy="25956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51" name="Rectangle 17" hidden="1"/>
          <p:cNvSpPr/>
          <p:nvPr/>
        </p:nvSpPr>
        <p:spPr>
          <a:xfrm>
            <a:off x="0" y="6771240"/>
            <a:ext cx="121921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2" name="Rectangle 18" hidden="1"/>
          <p:cNvSpPr/>
          <p:nvPr/>
        </p:nvSpPr>
        <p:spPr>
          <a:xfrm>
            <a:off x="0" y="0"/>
            <a:ext cx="121921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3" name="Rectangle 19" hidden="1"/>
          <p:cNvSpPr/>
          <p:nvPr/>
        </p:nvSpPr>
        <p:spPr>
          <a:xfrm rot="5400000">
            <a:off x="-3383640" y="3384720"/>
            <a:ext cx="68569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4" name="Rectangle 20" hidden="1"/>
          <p:cNvSpPr/>
          <p:nvPr/>
        </p:nvSpPr>
        <p:spPr>
          <a:xfrm rot="5400000">
            <a:off x="8721360" y="3384720"/>
            <a:ext cx="6856920" cy="8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455" name="Connecteur droit 4"/>
          <p:cNvCxnSpPr/>
          <p:nvPr/>
        </p:nvCxnSpPr>
        <p:spPr>
          <a:xfrm>
            <a:off x="7777080" y="2412000"/>
            <a:ext cx="1080" cy="110124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u="none" strike="noStrike">
                <a:solidFill>
                  <a:srgbClr val="000000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u="none" strike="noStrike">
                <a:solidFill>
                  <a:srgbClr val="000000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uFillTx/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38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39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0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42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3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4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5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6" name="Forme libre : Forme 23"/>
          <p:cNvSpPr/>
          <p:nvPr/>
        </p:nvSpPr>
        <p:spPr>
          <a:xfrm rot="19259400">
            <a:off x="10216080" y="538200"/>
            <a:ext cx="465120" cy="342360"/>
          </a:xfrm>
          <a:custGeom>
            <a:avLst/>
            <a:gdLst>
              <a:gd name="textAreaLeft" fmla="*/ 0 w 465120"/>
              <a:gd name="textAreaRight" fmla="*/ 467280 w 465120"/>
              <a:gd name="textAreaTop" fmla="*/ 0 h 342360"/>
              <a:gd name="textAreaBottom" fmla="*/ 344520 h 342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7" name="Forme libre : Forme 24"/>
          <p:cNvSpPr/>
          <p:nvPr/>
        </p:nvSpPr>
        <p:spPr>
          <a:xfrm rot="20376600">
            <a:off x="10677600" y="84852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8" name="Forme libre : Forme 25"/>
          <p:cNvSpPr/>
          <p:nvPr/>
        </p:nvSpPr>
        <p:spPr>
          <a:xfrm rot="19259400">
            <a:off x="10716840" y="620280"/>
            <a:ext cx="248400" cy="182520"/>
          </a:xfrm>
          <a:custGeom>
            <a:avLst/>
            <a:gdLst>
              <a:gd name="textAreaLeft" fmla="*/ 0 w 248400"/>
              <a:gd name="textAreaRight" fmla="*/ 250560 w 248400"/>
              <a:gd name="textAreaTop" fmla="*/ 0 h 182520"/>
              <a:gd name="textAreaBottom" fmla="*/ 184680 h 1825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49" name="Forme libre : Forme 26"/>
          <p:cNvSpPr/>
          <p:nvPr/>
        </p:nvSpPr>
        <p:spPr>
          <a:xfrm rot="19813200">
            <a:off x="11063880" y="78048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0" name="Forme libre : Forme 27"/>
          <p:cNvSpPr/>
          <p:nvPr/>
        </p:nvSpPr>
        <p:spPr>
          <a:xfrm rot="18279000">
            <a:off x="11151720" y="3819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1" name="Forme libre : Forme 28"/>
          <p:cNvSpPr/>
          <p:nvPr/>
        </p:nvSpPr>
        <p:spPr>
          <a:xfrm rot="20759400">
            <a:off x="11544840" y="10299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2" name="Forme libre : Forme 29"/>
          <p:cNvSpPr/>
          <p:nvPr/>
        </p:nvSpPr>
        <p:spPr>
          <a:xfrm rot="17317200">
            <a:off x="11755080" y="24876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3" name="Forme libre : Forme 30"/>
          <p:cNvSpPr/>
          <p:nvPr/>
        </p:nvSpPr>
        <p:spPr>
          <a:xfrm rot="20080800">
            <a:off x="11447280" y="630360"/>
            <a:ext cx="215280" cy="157680"/>
          </a:xfrm>
          <a:custGeom>
            <a:avLst/>
            <a:gdLst>
              <a:gd name="textAreaLeft" fmla="*/ 0 w 215280"/>
              <a:gd name="textAreaRight" fmla="*/ 217440 w 21528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4" name="Forme libre : Forme 31"/>
          <p:cNvSpPr/>
          <p:nvPr/>
        </p:nvSpPr>
        <p:spPr>
          <a:xfrm rot="19880400">
            <a:off x="11668320" y="824400"/>
            <a:ext cx="214920" cy="157680"/>
          </a:xfrm>
          <a:custGeom>
            <a:avLst/>
            <a:gdLst>
              <a:gd name="textAreaLeft" fmla="*/ 0 w 214920"/>
              <a:gd name="textAreaRight" fmla="*/ 217080 w 214920"/>
              <a:gd name="textAreaTop" fmla="*/ 0 h 157680"/>
              <a:gd name="textAreaBottom" fmla="*/ 159840 h 1576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5" name="Forme libre : Forme 32"/>
          <p:cNvSpPr/>
          <p:nvPr/>
        </p:nvSpPr>
        <p:spPr>
          <a:xfrm rot="328200">
            <a:off x="10095120" y="899280"/>
            <a:ext cx="577440" cy="604800"/>
          </a:xfrm>
          <a:custGeom>
            <a:avLst/>
            <a:gdLst>
              <a:gd name="textAreaLeft" fmla="*/ 0 w 577440"/>
              <a:gd name="textAreaRight" fmla="*/ 579600 w 577440"/>
              <a:gd name="textAreaTop" fmla="*/ 0 h 604800"/>
              <a:gd name="textAreaBottom" fmla="*/ 606960 h 604800"/>
            </a:gdLst>
            <a:ahLst/>
            <a:cxnLst/>
            <a:rect l="textAreaLeft" t="textAreaTop" r="textAreaRight" b="textAreaBottom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6" name="Forme libre : Forme 33"/>
          <p:cNvSpPr/>
          <p:nvPr/>
        </p:nvSpPr>
        <p:spPr>
          <a:xfrm>
            <a:off x="10872360" y="120240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7" name="Forme libre : Forme 34"/>
          <p:cNvSpPr/>
          <p:nvPr/>
        </p:nvSpPr>
        <p:spPr>
          <a:xfrm rot="20759400">
            <a:off x="11512080" y="148428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8" name="Forme libre : Forme 35"/>
          <p:cNvSpPr/>
          <p:nvPr/>
        </p:nvSpPr>
        <p:spPr>
          <a:xfrm rot="1161000">
            <a:off x="10291680" y="1612440"/>
            <a:ext cx="314640" cy="231480"/>
          </a:xfrm>
          <a:custGeom>
            <a:avLst/>
            <a:gdLst>
              <a:gd name="textAreaLeft" fmla="*/ 0 w 314640"/>
              <a:gd name="textAreaRight" fmla="*/ 316800 w 314640"/>
              <a:gd name="textAreaTop" fmla="*/ 0 h 231480"/>
              <a:gd name="textAreaBottom" fmla="*/ 233640 h 23148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59" name="Forme libre : Forme 36"/>
          <p:cNvSpPr/>
          <p:nvPr/>
        </p:nvSpPr>
        <p:spPr>
          <a:xfrm rot="801000">
            <a:off x="11585520" y="2014560"/>
            <a:ext cx="160200" cy="117360"/>
          </a:xfrm>
          <a:custGeom>
            <a:avLst/>
            <a:gdLst>
              <a:gd name="textAreaLeft" fmla="*/ 0 w 160200"/>
              <a:gd name="textAreaRight" fmla="*/ 162360 w 160200"/>
              <a:gd name="textAreaTop" fmla="*/ 0 h 117360"/>
              <a:gd name="textAreaBottom" fmla="*/ 119520 h 11736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grpSp>
        <p:nvGrpSpPr>
          <p:cNvPr id="60" name="Groupe 42"/>
          <p:cNvGrpSpPr/>
          <p:nvPr/>
        </p:nvGrpSpPr>
        <p:grpSpPr>
          <a:xfrm>
            <a:off x="3385800" y="1013760"/>
            <a:ext cx="7748640" cy="5098680"/>
            <a:chOff x="3385800" y="1013760"/>
            <a:chExt cx="7748640" cy="5098680"/>
          </a:xfrm>
        </p:grpSpPr>
        <p:sp>
          <p:nvSpPr>
            <p:cNvPr id="61" name="Rectangle à coins arrondis 15"/>
            <p:cNvSpPr/>
            <p:nvPr/>
          </p:nvSpPr>
          <p:spPr>
            <a:xfrm>
              <a:off x="3735720" y="1013760"/>
              <a:ext cx="7044120" cy="5022720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2" name="Rectangle à coins arrondis 15"/>
            <p:cNvSpPr/>
            <p:nvPr/>
          </p:nvSpPr>
          <p:spPr>
            <a:xfrm>
              <a:off x="3786840" y="1068840"/>
              <a:ext cx="6942240" cy="4967640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9ACB39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3" name="Rectangle : Coins arrondis 45"/>
            <p:cNvSpPr/>
            <p:nvPr/>
          </p:nvSpPr>
          <p:spPr>
            <a:xfrm rot="16200000">
              <a:off x="5067720" y="398880"/>
              <a:ext cx="4380120" cy="6334200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rgbClr val="D2CE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4" name="Rectangle à coins arrondis 15"/>
            <p:cNvSpPr/>
            <p:nvPr/>
          </p:nvSpPr>
          <p:spPr>
            <a:xfrm rot="10800000">
              <a:off x="3385800" y="5870880"/>
              <a:ext cx="7748640" cy="236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9ACB39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5" name="Rectangle à coins arrondis 15"/>
            <p:cNvSpPr/>
            <p:nvPr/>
          </p:nvSpPr>
          <p:spPr>
            <a:xfrm>
              <a:off x="6414840" y="6070680"/>
              <a:ext cx="1686240" cy="41760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0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1000"/>
                  </a:srgbClr>
                </a:gs>
              </a:gsLst>
              <a:lin ang="1620000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7200" rIns="90000" bIns="-72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6" name="Ovale 48"/>
            <p:cNvSpPr/>
            <p:nvPr/>
          </p:nvSpPr>
          <p:spPr>
            <a:xfrm rot="16200000">
              <a:off x="7367400" y="1189440"/>
              <a:ext cx="44640" cy="44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12240" rIns="90000" bIns="-1224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7" name="Ovale 49"/>
            <p:cNvSpPr/>
            <p:nvPr/>
          </p:nvSpPr>
          <p:spPr>
            <a:xfrm rot="16200000">
              <a:off x="7219080" y="1176480"/>
              <a:ext cx="77760" cy="777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11520" rIns="9000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  <p:sp>
          <p:nvSpPr>
            <p:cNvPr id="68" name="Ovale 50"/>
            <p:cNvSpPr/>
            <p:nvPr/>
          </p:nvSpPr>
          <p:spPr>
            <a:xfrm rot="16200000">
              <a:off x="7237080" y="1194840"/>
              <a:ext cx="41760" cy="417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13680" rIns="90000" bIns="-1368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fr-FR" sz="1800" b="0" u="none" strike="noStrike">
                <a:solidFill>
                  <a:schemeClr val="lt1"/>
                </a:solidFill>
                <a:uFillTx/>
                <a:latin typeface="Calibri Light"/>
              </a:endParaRPr>
            </a:p>
          </p:txBody>
        </p:sp>
      </p:grpSp>
      <p:sp>
        <p:nvSpPr>
          <p:cNvPr id="69" name="PlaceHolder 1"/>
          <p:cNvSpPr>
            <a:spLocks noGrp="1"/>
          </p:cNvSpPr>
          <p:nvPr>
            <p:ph type="ftr" idx="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ldNum" idx="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88267FB4-EFF2-4FFD-B3F9-87379A8D16E1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ctogone 6" hidden="1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2" name="Ovale 8" hidden="1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73" name="Ovale 9" hidden="1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4" name="Zone de texte 10" hidden="1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Ovale 13" hidden="1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76" name="Rectangle 17" hidden="1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7" name="Rectangle 18" hidden="1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8" name="Rectangle 19" hidden="1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79" name="Rectangle 20" hidden="1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0" name="Ovale 17"/>
          <p:cNvSpPr/>
          <p:nvPr/>
        </p:nvSpPr>
        <p:spPr>
          <a:xfrm>
            <a:off x="829476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1" name="Ovale 16"/>
          <p:cNvSpPr/>
          <p:nvPr/>
        </p:nvSpPr>
        <p:spPr>
          <a:xfrm>
            <a:off x="53452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2" name="Ovale 18"/>
          <p:cNvSpPr/>
          <p:nvPr/>
        </p:nvSpPr>
        <p:spPr>
          <a:xfrm>
            <a:off x="2398680" y="2030760"/>
            <a:ext cx="1506600" cy="1506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ftr" idx="5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6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DADD7F99-6B0C-426E-A786-D1EFED5B533E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6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87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88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90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1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2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3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4" name="Espace réservé du texte 3"/>
          <p:cNvSpPr/>
          <p:nvPr/>
        </p:nvSpPr>
        <p:spPr>
          <a:xfrm>
            <a:off x="890640" y="1580040"/>
            <a:ext cx="4346280" cy="4345920"/>
          </a:xfrm>
          <a:prstGeom prst="ellipse">
            <a:avLst/>
          </a:prstGeom>
          <a:noFill/>
          <a:ln w="0">
            <a:solidFill>
              <a:srgbClr val="9ACB3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En-tête de section</a:t>
            </a:r>
            <a:endParaRPr lang="fr-F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Espace réservé du texte 9"/>
          <p:cNvSpPr/>
          <p:nvPr/>
        </p:nvSpPr>
        <p:spPr>
          <a:xfrm>
            <a:off x="4739760" y="1754640"/>
            <a:ext cx="3996720" cy="3996360"/>
          </a:xfrm>
          <a:prstGeom prst="ellipse">
            <a:avLst/>
          </a:prstGeom>
          <a:noFill/>
          <a:ln w="0">
            <a:solidFill>
              <a:srgbClr val="64C24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66760" indent="-266760"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En-tête de section</a:t>
            </a:r>
            <a:endParaRPr lang="fr-F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Espace réservé du texte 9"/>
          <p:cNvSpPr/>
          <p:nvPr/>
        </p:nvSpPr>
        <p:spPr>
          <a:xfrm>
            <a:off x="8239320" y="2193840"/>
            <a:ext cx="3118320" cy="3117960"/>
          </a:xfrm>
          <a:prstGeom prst="ellipse">
            <a:avLst/>
          </a:prstGeom>
          <a:noFill/>
          <a:ln w="0">
            <a:solidFill>
              <a:srgbClr val="297D5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66760" indent="-266760"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En-tête de section</a:t>
            </a:r>
            <a:endParaRPr lang="fr-F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Forme libre : Forme 47"/>
          <p:cNvSpPr/>
          <p:nvPr/>
        </p:nvSpPr>
        <p:spPr>
          <a:xfrm>
            <a:off x="4740480" y="2772360"/>
            <a:ext cx="492840" cy="1961280"/>
          </a:xfrm>
          <a:custGeom>
            <a:avLst/>
            <a:gdLst>
              <a:gd name="textAreaLeft" fmla="*/ 0 w 492840"/>
              <a:gd name="textAreaRight" fmla="*/ 495000 w 492840"/>
              <a:gd name="textAreaTop" fmla="*/ 0 h 1961280"/>
              <a:gd name="textAreaBottom" fmla="*/ 1963440 h 1961280"/>
            </a:gdLst>
            <a:ahLst/>
            <a:cxnLst/>
            <a:rect l="textAreaLeft" t="textAreaTop" r="textAreaRight" b="textAreaBottom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ltUpDiag">
            <a:fgClr>
              <a:srgbClr val="9ACB39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8" name="Forme libre : Forme 46"/>
          <p:cNvSpPr/>
          <p:nvPr/>
        </p:nvSpPr>
        <p:spPr>
          <a:xfrm>
            <a:off x="8246520" y="2864160"/>
            <a:ext cx="489600" cy="1778040"/>
          </a:xfrm>
          <a:custGeom>
            <a:avLst/>
            <a:gdLst>
              <a:gd name="textAreaLeft" fmla="*/ 0 w 489600"/>
              <a:gd name="textAreaRight" fmla="*/ 491760 w 489600"/>
              <a:gd name="textAreaTop" fmla="*/ 0 h 1778040"/>
              <a:gd name="textAreaBottom" fmla="*/ 1780200 h 1778040"/>
            </a:gdLst>
            <a:ahLst/>
            <a:cxnLst/>
            <a:rect l="textAreaLeft" t="textAreaTop" r="textAreaRight" b="textAreaBottom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ltUpDiag">
            <a:fgClr>
              <a:srgbClr val="64C24A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99" name="Forme libre : Forme 15"/>
          <p:cNvSpPr/>
          <p:nvPr/>
        </p:nvSpPr>
        <p:spPr>
          <a:xfrm rot="6973200">
            <a:off x="9802440" y="198000"/>
            <a:ext cx="745920" cy="778680"/>
          </a:xfrm>
          <a:custGeom>
            <a:avLst/>
            <a:gdLst>
              <a:gd name="textAreaLeft" fmla="*/ 0 w 745920"/>
              <a:gd name="textAreaRight" fmla="*/ 748080 w 745920"/>
              <a:gd name="textAreaTop" fmla="*/ 0 h 778680"/>
              <a:gd name="textAreaBottom" fmla="*/ 780840 h 778680"/>
            </a:gdLst>
            <a:ahLst/>
            <a:cxnLst/>
            <a:rect l="textAreaLeft" t="textAreaTop" r="textAreaRight" b="textAreaBottom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0" name="Forme libre : Forme 16"/>
          <p:cNvSpPr/>
          <p:nvPr/>
        </p:nvSpPr>
        <p:spPr>
          <a:xfrm rot="5482200">
            <a:off x="9856800" y="80856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1" name="Forme libre : Forme 19"/>
          <p:cNvSpPr/>
          <p:nvPr/>
        </p:nvSpPr>
        <p:spPr>
          <a:xfrm rot="14199000">
            <a:off x="10162440" y="-232200"/>
            <a:ext cx="1954800" cy="1397880"/>
          </a:xfrm>
          <a:custGeom>
            <a:avLst/>
            <a:gdLst>
              <a:gd name="textAreaLeft" fmla="*/ 0 w 1954800"/>
              <a:gd name="textAreaRight" fmla="*/ 1956960 w 1954800"/>
              <a:gd name="textAreaTop" fmla="*/ 0 h 1397880"/>
              <a:gd name="textAreaBottom" fmla="*/ 1400040 h 1397880"/>
            </a:gdLst>
            <a:ahLst/>
            <a:cxnLst/>
            <a:rect l="textAreaLeft" t="textAreaTop" r="textAreaRight" b="textAreaBottom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2" name="Forme libre : Forme 21"/>
          <p:cNvSpPr/>
          <p:nvPr/>
        </p:nvSpPr>
        <p:spPr>
          <a:xfrm rot="14236800">
            <a:off x="11753640" y="113400"/>
            <a:ext cx="330120" cy="245880"/>
          </a:xfrm>
          <a:custGeom>
            <a:avLst/>
            <a:gdLst>
              <a:gd name="textAreaLeft" fmla="*/ 0 w 330120"/>
              <a:gd name="textAreaRight" fmla="*/ 332280 w 330120"/>
              <a:gd name="textAreaTop" fmla="*/ 0 h 245880"/>
              <a:gd name="textAreaBottom" fmla="*/ 248040 h 245880"/>
            </a:gdLst>
            <a:ahLst/>
            <a:cxnLst/>
            <a:rect l="textAreaLeft" t="textAreaTop" r="textAreaRight" b="textAreaBottom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3" name="Forme libre : Forme 22"/>
          <p:cNvSpPr/>
          <p:nvPr/>
        </p:nvSpPr>
        <p:spPr>
          <a:xfrm rot="13336800">
            <a:off x="137880" y="5350680"/>
            <a:ext cx="646560" cy="775440"/>
          </a:xfrm>
          <a:custGeom>
            <a:avLst/>
            <a:gdLst>
              <a:gd name="textAreaLeft" fmla="*/ 0 w 646560"/>
              <a:gd name="textAreaRight" fmla="*/ 648720 w 646560"/>
              <a:gd name="textAreaTop" fmla="*/ 0 h 775440"/>
              <a:gd name="textAreaBottom" fmla="*/ 777600 h 775440"/>
            </a:gdLst>
            <a:ahLst/>
            <a:cxnLst/>
            <a:rect l="textAreaLeft" t="textAreaTop" r="textAreaRight" b="textAreaBottom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4" name="Forme libre : Forme 23"/>
          <p:cNvSpPr/>
          <p:nvPr/>
        </p:nvSpPr>
        <p:spPr>
          <a:xfrm rot="5737200">
            <a:off x="102960" y="5961240"/>
            <a:ext cx="690480" cy="508320"/>
          </a:xfrm>
          <a:custGeom>
            <a:avLst/>
            <a:gdLst>
              <a:gd name="textAreaLeft" fmla="*/ 0 w 690480"/>
              <a:gd name="textAreaRight" fmla="*/ 692640 w 690480"/>
              <a:gd name="textAreaTop" fmla="*/ 0 h 508320"/>
              <a:gd name="textAreaBottom" fmla="*/ 510480 h 50832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5" name="Forme libre : Forme 24"/>
          <p:cNvSpPr/>
          <p:nvPr/>
        </p:nvSpPr>
        <p:spPr>
          <a:xfrm rot="8289600">
            <a:off x="10084320" y="798480"/>
            <a:ext cx="369360" cy="271440"/>
          </a:xfrm>
          <a:custGeom>
            <a:avLst/>
            <a:gdLst>
              <a:gd name="textAreaLeft" fmla="*/ 0 w 369360"/>
              <a:gd name="textAreaRight" fmla="*/ 371520 w 369360"/>
              <a:gd name="textAreaTop" fmla="*/ 0 h 271440"/>
              <a:gd name="textAreaBottom" fmla="*/ 273600 h 271440"/>
            </a:gdLst>
            <a:ahLst/>
            <a:cxnLst/>
            <a:rect l="textAreaLeft" t="textAreaTop" r="textAreaRight" b="textAreaBottom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6" name="Forme libre : Forme 28"/>
          <p:cNvSpPr/>
          <p:nvPr/>
        </p:nvSpPr>
        <p:spPr>
          <a:xfrm rot="3693600">
            <a:off x="271800" y="5039640"/>
            <a:ext cx="240840" cy="404280"/>
          </a:xfrm>
          <a:custGeom>
            <a:avLst/>
            <a:gdLst>
              <a:gd name="textAreaLeft" fmla="*/ 0 w 240840"/>
              <a:gd name="textAreaRight" fmla="*/ 243000 w 240840"/>
              <a:gd name="textAreaTop" fmla="*/ 0 h 404280"/>
              <a:gd name="textAreaBottom" fmla="*/ 406440 h 404280"/>
            </a:gdLst>
            <a:ahLst/>
            <a:cxnLst/>
            <a:rect l="textAreaLeft" t="textAreaTop" r="textAreaRight" b="textAreaBottom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07" name="PlaceHolder 1"/>
          <p:cNvSpPr>
            <a:spLocks noGrp="1"/>
          </p:cNvSpPr>
          <p:nvPr>
            <p:ph type="ftr" idx="7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ldNum" idx="8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8A4895CF-12FE-4BC5-9CC2-63376950126F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0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11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2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14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5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6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7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ftr" idx="9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ldNum" idx="10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FC034EC9-4520-400F-8D18-13AC552904F8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1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22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3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25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6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7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8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29" name="Forme libre : Forme 12"/>
          <p:cNvSpPr/>
          <p:nvPr/>
        </p:nvSpPr>
        <p:spPr>
          <a:xfrm rot="4308600">
            <a:off x="9607320" y="-344520"/>
            <a:ext cx="2704320" cy="2830320"/>
          </a:xfrm>
          <a:custGeom>
            <a:avLst/>
            <a:gdLst>
              <a:gd name="textAreaLeft" fmla="*/ 0 w 2704320"/>
              <a:gd name="textAreaRight" fmla="*/ 2706480 w 2704320"/>
              <a:gd name="textAreaTop" fmla="*/ 0 h 2830320"/>
              <a:gd name="textAreaBottom" fmla="*/ 2832480 h 2830320"/>
            </a:gdLst>
            <a:ahLst/>
            <a:cxnLst/>
            <a:rect l="textAreaLeft" t="textAreaTop" r="textAreaRight" b="textAreaBottom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130" name="Connecteur droit 13"/>
          <p:cNvCxnSpPr/>
          <p:nvPr/>
        </p:nvCxnSpPr>
        <p:spPr>
          <a:xfrm>
            <a:off x="6095880" y="1319400"/>
            <a:ext cx="2160" cy="4372200"/>
          </a:xfrm>
          <a:prstGeom prst="straightConnector1">
            <a:avLst/>
          </a:prstGeom>
          <a:ln w="0">
            <a:solidFill>
              <a:srgbClr val="D9D9D9"/>
            </a:solidFill>
            <a:headEnd type="triangle" w="med" len="med"/>
            <a:tailEnd type="triangle" w="med" len="med"/>
          </a:ln>
        </p:spPr>
      </p:cxnSp>
      <p:cxnSp>
        <p:nvCxnSpPr>
          <p:cNvPr id="131" name="Connecteur droit 14"/>
          <p:cNvCxnSpPr/>
          <p:nvPr/>
        </p:nvCxnSpPr>
        <p:spPr>
          <a:xfrm flipH="1">
            <a:off x="432000" y="3504600"/>
            <a:ext cx="11342160" cy="2160"/>
          </a:xfrm>
          <a:prstGeom prst="straightConnector1">
            <a:avLst/>
          </a:prstGeom>
          <a:ln w="0">
            <a:solidFill>
              <a:srgbClr val="D9D9D9"/>
            </a:solidFill>
            <a:headEnd type="triangle" w="med" len="med"/>
            <a:tailEnd type="triangle" w="med" len="med"/>
          </a:ln>
        </p:spPr>
      </p:cxnSp>
      <p:sp>
        <p:nvSpPr>
          <p:cNvPr id="132" name="PlaceHolder 1"/>
          <p:cNvSpPr>
            <a:spLocks noGrp="1"/>
          </p:cNvSpPr>
          <p:nvPr>
            <p:ph type="ftr" idx="11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12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27F39F00-CE95-42CC-9E28-78B627F5978C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35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36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37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39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0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1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2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3" name="Espace réservé du texte 4"/>
          <p:cNvSpPr/>
          <p:nvPr/>
        </p:nvSpPr>
        <p:spPr>
          <a:xfrm>
            <a:off x="4614480" y="2463840"/>
            <a:ext cx="3724560" cy="33120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0000" tIns="180000" rIns="180000" bIns="0" anchor="t">
            <a:noAutofit/>
          </a:bodyPr>
          <a:lstStyle/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lang="fr-FR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Modifiez les styles du texte du masque</a:t>
            </a: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542880" lvl="1" indent="-27612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Deuxième niveau</a:t>
            </a:r>
            <a:endParaRPr lang="fr-FR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09640" lvl="2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Troisième niveau</a:t>
            </a:r>
            <a:endParaRPr lang="fr-FR" sz="1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076400" lvl="3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Quatrième niveau</a:t>
            </a:r>
            <a:endParaRPr lang="fr-FR" sz="1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343160" lvl="4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fr-FR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Cinquième niveau</a:t>
            </a:r>
            <a:endParaRPr lang="fr-FR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ftr" idx="13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ldNum" idx="14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23700069-07AB-496F-A6F2-3220E2650C27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ctogone 6"/>
          <p:cNvSpPr/>
          <p:nvPr/>
        </p:nvSpPr>
        <p:spPr>
          <a:xfrm rot="1361400">
            <a:off x="11395080" y="6052680"/>
            <a:ext cx="632520" cy="632520"/>
          </a:xfrm>
          <a:prstGeom prst="octagon">
            <a:avLst>
              <a:gd name="adj" fmla="val 29289"/>
            </a:avLst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7" name="Ovale 8"/>
          <p:cNvSpPr/>
          <p:nvPr/>
        </p:nvSpPr>
        <p:spPr>
          <a:xfrm>
            <a:off x="11534760" y="6185880"/>
            <a:ext cx="71280" cy="71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0" rIns="90000" bIns="72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48" name="Ovale 9"/>
          <p:cNvSpPr/>
          <p:nvPr/>
        </p:nvSpPr>
        <p:spPr>
          <a:xfrm>
            <a:off x="11892960" y="6561360"/>
            <a:ext cx="98280" cy="982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6280" rIns="90000" bIns="26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49" name="Zone de texte 10"/>
          <p:cNvSpPr/>
          <p:nvPr/>
        </p:nvSpPr>
        <p:spPr>
          <a:xfrm>
            <a:off x="8735400" y="6278760"/>
            <a:ext cx="250884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-FR" sz="1200" b="0" u="none" strike="noStrike">
                <a:solidFill>
                  <a:schemeClr val="dk2"/>
                </a:solidFill>
                <a:uFillTx/>
                <a:latin typeface="Rockwell"/>
              </a:rPr>
              <a:t>Votre logo ou nom ici</a:t>
            </a:r>
            <a:endParaRPr lang="fr-FR" sz="1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Ovale 13"/>
          <p:cNvSpPr/>
          <p:nvPr/>
        </p:nvSpPr>
        <p:spPr>
          <a:xfrm>
            <a:off x="11343600" y="5990040"/>
            <a:ext cx="258480" cy="258480"/>
          </a:xfrm>
          <a:prstGeom prst="ellipse">
            <a:avLst/>
          </a:prstGeom>
          <a:noFill/>
          <a:ln w="31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accent1"/>
              </a:solidFill>
              <a:uFillTx/>
              <a:latin typeface="Calibri Light"/>
            </a:endParaRPr>
          </a:p>
        </p:txBody>
      </p:sp>
      <p:sp>
        <p:nvSpPr>
          <p:cNvPr id="151" name="Rectangle 17"/>
          <p:cNvSpPr/>
          <p:nvPr/>
        </p:nvSpPr>
        <p:spPr>
          <a:xfrm>
            <a:off x="0" y="677124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2" name="Rectangle 18"/>
          <p:cNvSpPr/>
          <p:nvPr/>
        </p:nvSpPr>
        <p:spPr>
          <a:xfrm>
            <a:off x="0" y="0"/>
            <a:ext cx="121910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3" name="Rectangle 19"/>
          <p:cNvSpPr/>
          <p:nvPr/>
        </p:nvSpPr>
        <p:spPr>
          <a:xfrm rot="5400000">
            <a:off x="-338148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sp>
        <p:nvSpPr>
          <p:cNvPr id="154" name="Rectangle 20"/>
          <p:cNvSpPr/>
          <p:nvPr/>
        </p:nvSpPr>
        <p:spPr>
          <a:xfrm rot="5400000">
            <a:off x="8722440" y="3383640"/>
            <a:ext cx="6855840" cy="8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1760" rIns="90000" bIns="417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lt1"/>
              </a:solidFill>
              <a:uFillTx/>
              <a:latin typeface="Calibri Light"/>
            </a:endParaRPr>
          </a:p>
        </p:txBody>
      </p:sp>
      <p:cxnSp>
        <p:nvCxnSpPr>
          <p:cNvPr id="155" name="Connecteur droit avec flèche 14"/>
          <p:cNvCxnSpPr/>
          <p:nvPr/>
        </p:nvCxnSpPr>
        <p:spPr>
          <a:xfrm>
            <a:off x="431640" y="3866400"/>
            <a:ext cx="11341800" cy="2160"/>
          </a:xfrm>
          <a:prstGeom prst="straightConnector1">
            <a:avLst/>
          </a:prstGeom>
          <a:ln w="0">
            <a:solidFill>
              <a:srgbClr val="BFBFBF"/>
            </a:solidFill>
            <a:tailEnd type="triangle" w="med" len="med"/>
          </a:ln>
        </p:spPr>
      </p:cxnSp>
      <p:sp>
        <p:nvSpPr>
          <p:cNvPr id="156" name="PlaceHolder 1"/>
          <p:cNvSpPr>
            <a:spLocks noGrp="1"/>
          </p:cNvSpPr>
          <p:nvPr>
            <p:ph type="ftr" idx="15"/>
          </p:nvPr>
        </p:nvSpPr>
        <p:spPr>
          <a:xfrm>
            <a:off x="432000" y="6188760"/>
            <a:ext cx="8783640" cy="3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0" u="none" strike="noStrike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 Light"/>
              </a:rPr>
              <a:t>Footer</a:t>
            </a:r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ldNum" idx="16"/>
          </p:nvPr>
        </p:nvSpPr>
        <p:spPr>
          <a:xfrm>
            <a:off x="11496960" y="6155280"/>
            <a:ext cx="429840" cy="429840"/>
          </a:xfrm>
          <a:prstGeom prst="rect">
            <a:avLst/>
          </a:prstGeom>
          <a:noFill/>
          <a:ln w="3240">
            <a:solidFill>
              <a:schemeClr val="accent1"/>
            </a:solidFill>
            <a:round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0D637AEF-4DB5-4655-9215-C75ED7185AD6}" type="slidenum">
              <a:rPr lang="fr-FR" sz="1200" b="1" i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Rockwell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gif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56787" y="2222026"/>
            <a:ext cx="4111404" cy="432117"/>
          </a:xfrm>
        </p:spPr>
        <p:txBody>
          <a:bodyPr>
            <a:noAutofit/>
          </a:bodyPr>
          <a:lstStyle/>
          <a:p>
            <a:r>
              <a:rPr lang="fr-FR" sz="5400" dirty="0">
                <a:latin typeface="Arial" panose="020B0604020202020204" pitchFamily="34" charset="0"/>
                <a:cs typeface="Arial" panose="020B0604020202020204" pitchFamily="34" charset="0"/>
              </a:rPr>
              <a:t>WILFRIED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31962" y="2777267"/>
            <a:ext cx="576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Arial" panose="020B0604020202020204" pitchFamily="34" charset="0"/>
                <a:cs typeface="Arial" panose="020B0604020202020204" pitchFamily="34" charset="0"/>
              </a:rPr>
              <a:t>B O U R </a:t>
            </a:r>
            <a:r>
              <a:rPr lang="fr-FR" sz="54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5400" dirty="0">
                <a:latin typeface="Arial" panose="020B0604020202020204" pitchFamily="34" charset="0"/>
                <a:cs typeface="Arial" panose="020B0604020202020204" pitchFamily="34" charset="0"/>
              </a:rPr>
              <a:t> I N E T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9491" b="22644"/>
          <a:stretch/>
        </p:blipFill>
        <p:spPr>
          <a:xfrm>
            <a:off x="296141" y="3238933"/>
            <a:ext cx="3890152" cy="33662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18" y="3823722"/>
            <a:ext cx="4421447" cy="24870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703">
            <a:off x="574342" y="478227"/>
            <a:ext cx="3333750" cy="236989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9685">
            <a:off x="9254120" y="449497"/>
            <a:ext cx="2109977" cy="281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7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Image 493"/>
          <p:cNvPicPr/>
          <p:nvPr/>
        </p:nvPicPr>
        <p:blipFill>
          <a:blip r:embed="rId3"/>
          <a:stretch/>
        </p:blipFill>
        <p:spPr>
          <a:xfrm>
            <a:off x="-1352550" y="-464776"/>
            <a:ext cx="14744699" cy="7722825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/>
          </p:nvPr>
        </p:nvSpPr>
        <p:spPr>
          <a:xfrm>
            <a:off x="120240" y="1440000"/>
            <a:ext cx="12072240" cy="21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Microsoft YaHei"/>
              </a:rPr>
              <a:t>Le thème principal est calqué la couleur d’une feuille pour insister sur le rôle du parc pour le développement durable. Les couleurs principales proviennent de l’image </a:t>
            </a:r>
            <a:r>
              <a:rPr lang="fr-FR" sz="2100" b="0" u="none" strike="noStrike" dirty="0" smtClean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Microsoft YaHei"/>
              </a:rPr>
              <a:t>du Header.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97" name="Image 496"/>
          <p:cNvPicPr/>
          <p:nvPr/>
        </p:nvPicPr>
        <p:blipFill>
          <a:blip r:embed="rId3"/>
          <a:stretch/>
        </p:blipFill>
        <p:spPr>
          <a:xfrm>
            <a:off x="8100360" y="3780000"/>
            <a:ext cx="2878920" cy="2638440"/>
          </a:xfrm>
          <a:prstGeom prst="rect">
            <a:avLst/>
          </a:prstGeom>
          <a:ln w="0">
            <a:noFill/>
          </a:ln>
        </p:spPr>
      </p:pic>
      <p:pic>
        <p:nvPicPr>
          <p:cNvPr id="498" name="Image 497"/>
          <p:cNvPicPr/>
          <p:nvPr/>
        </p:nvPicPr>
        <p:blipFill>
          <a:blip r:embed="rId4"/>
          <a:stretch/>
        </p:blipFill>
        <p:spPr>
          <a:xfrm>
            <a:off x="180000" y="5040000"/>
            <a:ext cx="6659280" cy="1258560"/>
          </a:xfrm>
          <a:prstGeom prst="rect">
            <a:avLst/>
          </a:prstGeom>
          <a:ln w="0">
            <a:noFill/>
          </a:ln>
        </p:spPr>
      </p:pic>
      <p:sp>
        <p:nvSpPr>
          <p:cNvPr id="499" name="PlaceHolder 6"/>
          <p:cNvSpPr/>
          <p:nvPr/>
        </p:nvSpPr>
        <p:spPr>
          <a:xfrm>
            <a:off x="180000" y="6298560"/>
            <a:ext cx="6550560" cy="53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#092601    </a:t>
            </a:r>
            <a:r>
              <a:rPr lang="fr-FR" sz="2200" b="0" u="none" strike="noStrike" dirty="0" smtClean="0">
                <a:solidFill>
                  <a:schemeClr val="dk2"/>
                </a:solidFill>
                <a:uFillTx/>
                <a:latin typeface="Rockwell"/>
              </a:rPr>
              <a:t>    #</a:t>
            </a: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154001     </a:t>
            </a:r>
            <a:r>
              <a:rPr lang="fr-FR" sz="2200" b="0" u="none" strike="noStrike" dirty="0" smtClean="0">
                <a:solidFill>
                  <a:schemeClr val="dk2"/>
                </a:solidFill>
                <a:uFillTx/>
                <a:latin typeface="Rockwell"/>
              </a:rPr>
              <a:t>   #</a:t>
            </a: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3B7302    </a:t>
            </a:r>
            <a:r>
              <a:rPr lang="fr-FR" sz="2200" b="0" u="none" strike="noStrike" dirty="0" smtClean="0">
                <a:solidFill>
                  <a:schemeClr val="dk2"/>
                </a:solidFill>
                <a:uFillTx/>
                <a:latin typeface="Rockwell"/>
              </a:rPr>
              <a:t>     #</a:t>
            </a:r>
            <a:r>
              <a:rPr lang="fr-FR" sz="2200" b="0" u="none" strike="noStrike" dirty="0">
                <a:solidFill>
                  <a:schemeClr val="dk2"/>
                </a:solidFill>
                <a:uFillTx/>
                <a:latin typeface="Rockwell"/>
              </a:rPr>
              <a:t>80BF21</a:t>
            </a:r>
            <a:endParaRPr lang="fr-FR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0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Charte graphique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01" name="Image 500"/>
          <p:cNvPicPr/>
          <p:nvPr/>
        </p:nvPicPr>
        <p:blipFill>
          <a:blip r:embed="rId5"/>
          <a:stretch/>
        </p:blipFill>
        <p:spPr>
          <a:xfrm>
            <a:off x="2155680" y="3420000"/>
            <a:ext cx="3243960" cy="929520"/>
          </a:xfrm>
          <a:prstGeom prst="rect">
            <a:avLst/>
          </a:prstGeom>
          <a:ln w="0">
            <a:noFill/>
          </a:ln>
        </p:spPr>
      </p:pic>
      <p:sp>
        <p:nvSpPr>
          <p:cNvPr id="502" name="Rectangle 501"/>
          <p:cNvSpPr/>
          <p:nvPr/>
        </p:nvSpPr>
        <p:spPr>
          <a:xfrm>
            <a:off x="3389400" y="4350240"/>
            <a:ext cx="929880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Image Header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2640" y="641844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11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/>
          </p:nvPr>
        </p:nvSpPr>
        <p:spPr>
          <a:xfrm>
            <a:off x="131200" y="1536700"/>
            <a:ext cx="11450360" cy="549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Les boutons d’inscription à la newsletter ainsi que ceux pour revenir à l’accueil sont de couleur orange avec une écriture blanche :</a:t>
            </a: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                                                          </a:t>
            </a:r>
            <a:r>
              <a:rPr lang="fr-FR" sz="21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   </a:t>
            </a:r>
            <a:r>
              <a:rPr lang="fr-FR" sz="21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 </a:t>
            </a: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rapport de contraste est de 5,22 /1 sur le site                                                                                </a:t>
            </a:r>
            <a:r>
              <a:rPr lang="fr-FR" sz="21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					    </a:t>
            </a:r>
            <a:r>
              <a:rPr lang="fr-FR" sz="2100" b="0" u="none" strike="noStrike" dirty="0" err="1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color.adobe</a:t>
            </a: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.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photos présentes sur les pages d’accueil restent toujours dans le thème principal.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                                                    Un fond vert et une teinte chaude.                                                       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5" name="Image 504"/>
          <p:cNvPicPr/>
          <p:nvPr/>
        </p:nvPicPr>
        <p:blipFill>
          <a:blip r:embed="rId3"/>
          <a:stretch/>
        </p:blipFill>
        <p:spPr>
          <a:xfrm>
            <a:off x="999400" y="2597548"/>
            <a:ext cx="3927134" cy="1612312"/>
          </a:xfrm>
          <a:prstGeom prst="rect">
            <a:avLst/>
          </a:prstGeom>
          <a:ln w="0">
            <a:noFill/>
          </a:ln>
        </p:spPr>
      </p:pic>
      <p:pic>
        <p:nvPicPr>
          <p:cNvPr id="506" name="Image 505"/>
          <p:cNvPicPr/>
          <p:nvPr/>
        </p:nvPicPr>
        <p:blipFill>
          <a:blip r:embed="rId4"/>
          <a:stretch/>
        </p:blipFill>
        <p:spPr>
          <a:xfrm>
            <a:off x="1458800" y="5054600"/>
            <a:ext cx="2833800" cy="170180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12</a:t>
            </a:fld>
            <a:endParaRPr lang="fr-FR"/>
          </a:p>
        </p:txBody>
      </p:sp>
      <p:sp>
        <p:nvSpPr>
          <p:cNvPr id="9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Charte graphique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/>
          </p:nvPr>
        </p:nvSpPr>
        <p:spPr>
          <a:xfrm>
            <a:off x="0" y="1663700"/>
            <a:ext cx="11543040" cy="56326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400" b="1" u="none" strike="noStrike" dirty="0">
                <a:solidFill>
                  <a:srgbClr val="000000"/>
                </a:solidFill>
                <a:uFillTx/>
                <a:latin typeface="Arial"/>
              </a:rPr>
              <a:t>Les polices utilisées sont :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2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200" b="0" u="sng" strike="noStrike" dirty="0" err="1">
                <a:solidFill>
                  <a:srgbClr val="000000"/>
                </a:solidFill>
                <a:uFillTx/>
                <a:latin typeface="Arial"/>
              </a:rPr>
              <a:t>Raleway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</a:rPr>
              <a:t> pour les titres des pages, qui est une police avec du caractère, robuste et naturel.</a:t>
            </a: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200" b="0" u="sng" strike="noStrike" dirty="0">
                <a:solidFill>
                  <a:srgbClr val="000000"/>
                </a:solidFill>
                <a:uFillTx/>
                <a:latin typeface="Arial"/>
              </a:rPr>
              <a:t>Source Serif pro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</a:rPr>
              <a:t> pour le content et les noms des menus,  qui a un aspect légèrement traditionnel.</a:t>
            </a:r>
          </a:p>
        </p:txBody>
      </p:sp>
      <p:pic>
        <p:nvPicPr>
          <p:cNvPr id="509" name="Image 508"/>
          <p:cNvPicPr/>
          <p:nvPr/>
        </p:nvPicPr>
        <p:blipFill>
          <a:blip r:embed="rId3"/>
          <a:stretch/>
        </p:blipFill>
        <p:spPr>
          <a:xfrm>
            <a:off x="2755900" y="3873500"/>
            <a:ext cx="5793020" cy="277626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13</a:t>
            </a:fld>
            <a:endParaRPr lang="fr-FR"/>
          </a:p>
        </p:txBody>
      </p:sp>
      <p:sp>
        <p:nvSpPr>
          <p:cNvPr id="7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Charte graphique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/>
          </p:nvPr>
        </p:nvSpPr>
        <p:spPr>
          <a:xfrm>
            <a:off x="279028" y="1459440"/>
            <a:ext cx="11699640" cy="53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</a:rPr>
              <a:t>Les contenus seront accueillants et accessibles tout en transmettant des connaissances approfondies en valorisant le bien-être animal et les actions de conservation.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Times New Roman"/>
              </a:rPr>
              <a:t>Le vouvoiement sera employé ainsi que des phrases courtes, un vocabulaire accessible et des titres descriptifs faciliteront la navigation.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Times New Roman"/>
              </a:rPr>
              <a:t>L’utilisation des mots-clés pertinents faciliteront la visibilité du site dans les moteurs de recherche.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2" name="PlaceHolder 16"/>
          <p:cNvSpPr/>
          <p:nvPr/>
        </p:nvSpPr>
        <p:spPr>
          <a:xfrm>
            <a:off x="61020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>
                <a:solidFill>
                  <a:srgbClr val="FFFFFF"/>
                </a:solidFill>
                <a:uFillTx/>
                <a:latin typeface="Calibri Light"/>
              </a:rPr>
              <a:t>Charte éditoriale</a:t>
            </a:r>
            <a:endParaRPr lang="fr-FR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34"/>
          </p:nvPr>
        </p:nvSpPr>
        <p:spPr>
          <a:xfrm>
            <a:off x="11763748" y="6417678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14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15</a:t>
            </a:fld>
            <a:endParaRPr lang="fr-FR"/>
          </a:p>
        </p:txBody>
      </p:sp>
      <p:sp>
        <p:nvSpPr>
          <p:cNvPr id="9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L’arborescence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" y="0"/>
            <a:ext cx="12192840" cy="685764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000" y="642780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16</a:t>
            </a:fld>
            <a:endParaRPr lang="fr-FR" dirty="0"/>
          </a:p>
        </p:txBody>
      </p:sp>
      <p:sp>
        <p:nvSpPr>
          <p:cNvPr id="6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>
                <a:solidFill>
                  <a:schemeClr val="lt1"/>
                </a:solidFill>
              </a:rPr>
              <a:t>Spécifications fonctionnelles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869480" y="3566488"/>
            <a:ext cx="645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USE CASE pour le site vitrine</a:t>
            </a:r>
            <a:endParaRPr lang="fr-FR" sz="3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2" y="0"/>
            <a:ext cx="12226612" cy="685799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000" y="642780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17</a:t>
            </a:fld>
            <a:endParaRPr lang="fr-FR" dirty="0"/>
          </a:p>
        </p:txBody>
      </p:sp>
      <p:sp>
        <p:nvSpPr>
          <p:cNvPr id="6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>
                <a:solidFill>
                  <a:schemeClr val="lt1"/>
                </a:solidFill>
              </a:rPr>
              <a:t>Spécifications fonctionnelles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869480" y="3566488"/>
            <a:ext cx="645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USE CASE pour le jeu de piste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68109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2400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2400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Responsive </a:t>
            </a:r>
            <a:r>
              <a:rPr lang="fr-FR" sz="2400" u="sng" dirty="0">
                <a:solidFill>
                  <a:srgbClr val="000000"/>
                </a:solidFill>
                <a:latin typeface="Arial" panose="020B0604020202020204" pitchFamily="34" charset="0"/>
              </a:rPr>
              <a:t>design</a:t>
            </a:r>
            <a:r>
              <a:rPr lang="fr-FR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fr-FR" sz="24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r-FR" sz="2400" dirty="0">
                <a:solidFill>
                  <a:srgbClr val="000000"/>
                </a:solidFill>
                <a:latin typeface="Arial" panose="020B0604020202020204" pitchFamily="34" charset="0"/>
              </a:rPr>
              <a:t>le projet est développé en mobile-first mais les versions desktop et tablettes doivent être présentes.</a:t>
            </a:r>
          </a:p>
          <a:p>
            <a:endParaRPr lang="fr-F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sz="2400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2400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Base de données</a:t>
            </a:r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  <a:p>
            <a:pPr algn="ctr"/>
            <a:r>
              <a:rPr lang="fr-FR" sz="2400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oit être bien pensée </a:t>
            </a:r>
            <a:endParaRPr lang="fr-F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sz="2400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2400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Performances</a:t>
            </a:r>
            <a:r>
              <a:rPr lang="fr-FR" sz="2400" u="sng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algn="ctr"/>
            <a:r>
              <a:rPr lang="fr-FR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r-FR" sz="2400" dirty="0">
                <a:solidFill>
                  <a:srgbClr val="000000"/>
                </a:solidFill>
                <a:latin typeface="Arial" panose="020B0604020202020204" pitchFamily="34" charset="0"/>
              </a:rPr>
              <a:t>Temps de chargement de moins de 3 secondes sur chaque pages.</a:t>
            </a: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Défis techniques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dirty="0" smtClean="0">
                <a:solidFill>
                  <a:srgbClr val="FFFFFF"/>
                </a:solidFill>
                <a:latin typeface="Calibri Light"/>
              </a:rPr>
              <a:t>Contraintes</a:t>
            </a:r>
            <a:endParaRPr lang="fr-FR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8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Défis techniques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dirty="0" smtClean="0">
                <a:solidFill>
                  <a:srgbClr val="FFFFFF"/>
                </a:solidFill>
                <a:latin typeface="Calibri Light"/>
              </a:rPr>
              <a:t>Technologies Utilisées</a:t>
            </a:r>
            <a:endParaRPr lang="fr-FR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19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97" y="4407487"/>
            <a:ext cx="2160000" cy="216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22" y="1975694"/>
            <a:ext cx="2160000" cy="216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20" y="1975694"/>
            <a:ext cx="2160000" cy="21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79" y="4407487"/>
            <a:ext cx="2160000" cy="19115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18" y="1975694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769">
            <a:off x="660281" y="573437"/>
            <a:ext cx="2353545" cy="43472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7735">
            <a:off x="9183699" y="491818"/>
            <a:ext cx="2563855" cy="451051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0729">
            <a:off x="3993734" y="526470"/>
            <a:ext cx="3442287" cy="12958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49" y="354925"/>
            <a:ext cx="4178300" cy="276505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3658">
            <a:off x="7589711" y="3793266"/>
            <a:ext cx="3774142" cy="212295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495">
            <a:off x="819221" y="3685087"/>
            <a:ext cx="4514183" cy="253922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621" y="1"/>
            <a:ext cx="2351316" cy="18864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513" y="2635979"/>
            <a:ext cx="1931524" cy="10542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623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Défis techniques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dirty="0" smtClean="0">
                <a:solidFill>
                  <a:srgbClr val="FFFFFF"/>
                </a:solidFill>
                <a:latin typeface="Calibri Light"/>
              </a:rPr>
              <a:t>Outils Utilisées</a:t>
            </a:r>
            <a:endParaRPr lang="fr-FR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20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0" y="4286363"/>
            <a:ext cx="3599997" cy="216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21" y="4266553"/>
            <a:ext cx="2160000" cy="21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499" y="4266553"/>
            <a:ext cx="2160000" cy="216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36" y="1794548"/>
            <a:ext cx="3647548" cy="216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21" y="1778205"/>
            <a:ext cx="2160000" cy="2160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0" y="177278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Image 521"/>
          <p:cNvPicPr/>
          <p:nvPr/>
        </p:nvPicPr>
        <p:blipFill>
          <a:blip r:embed="rId3"/>
          <a:stretch/>
        </p:blipFill>
        <p:spPr>
          <a:xfrm>
            <a:off x="610395" y="144000"/>
            <a:ext cx="3318120" cy="6695280"/>
          </a:xfrm>
          <a:prstGeom prst="rect">
            <a:avLst/>
          </a:prstGeom>
          <a:ln w="0">
            <a:noFill/>
          </a:ln>
        </p:spPr>
      </p:pic>
      <p:pic>
        <p:nvPicPr>
          <p:cNvPr id="523" name="Image 522"/>
          <p:cNvPicPr/>
          <p:nvPr/>
        </p:nvPicPr>
        <p:blipFill>
          <a:blip r:embed="rId4"/>
          <a:stretch/>
        </p:blipFill>
        <p:spPr>
          <a:xfrm>
            <a:off x="4847781" y="144000"/>
            <a:ext cx="2498026" cy="6703920"/>
          </a:xfrm>
          <a:prstGeom prst="rect">
            <a:avLst/>
          </a:prstGeom>
          <a:ln w="0">
            <a:noFill/>
          </a:ln>
        </p:spPr>
      </p:pic>
      <p:pic>
        <p:nvPicPr>
          <p:cNvPr id="524" name="Image 523"/>
          <p:cNvPicPr/>
          <p:nvPr/>
        </p:nvPicPr>
        <p:blipFill>
          <a:blip r:embed="rId5"/>
          <a:stretch/>
        </p:blipFill>
        <p:spPr>
          <a:xfrm>
            <a:off x="8265073" y="144000"/>
            <a:ext cx="3319035" cy="67140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21</a:t>
            </a:fld>
            <a:endParaRPr lang="fr-FR"/>
          </a:p>
        </p:txBody>
      </p:sp>
      <p:sp>
        <p:nvSpPr>
          <p:cNvPr id="8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smtClean="0">
                <a:solidFill>
                  <a:schemeClr val="lt1"/>
                </a:solidFill>
              </a:rPr>
              <a:t>Maquettage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Rectangle 538"/>
          <p:cNvSpPr/>
          <p:nvPr/>
        </p:nvSpPr>
        <p:spPr>
          <a:xfrm>
            <a:off x="0" y="2857320"/>
            <a:ext cx="12112200" cy="87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FRONT - END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89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Structure HTML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23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82506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L’utilisation des balises sémantiques est présente sur chaque page pour que le référencement SEO soit optimal:</a:t>
            </a:r>
          </a:p>
          <a:p>
            <a:pPr>
              <a:lnSpc>
                <a:spcPct val="100000"/>
              </a:lnSpc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dirty="0" smtClean="0">
                <a:solidFill>
                  <a:srgbClr val="000000"/>
                </a:solidFill>
                <a:latin typeface="Arial"/>
              </a:rPr>
              <a:t>La balise &lt;</a:t>
            </a:r>
            <a:r>
              <a:rPr lang="fr-FR" sz="2200" dirty="0" err="1" smtClean="0">
                <a:solidFill>
                  <a:srgbClr val="000000"/>
                </a:solidFill>
                <a:latin typeface="Arial"/>
              </a:rPr>
              <a:t>meta</a:t>
            </a:r>
            <a:r>
              <a:rPr lang="fr-FR" sz="220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fr-FR" sz="2200" dirty="0" err="1" smtClean="0">
                <a:solidFill>
                  <a:srgbClr val="000000"/>
                </a:solidFill>
                <a:latin typeface="Arial"/>
              </a:rPr>
              <a:t>name</a:t>
            </a:r>
            <a:r>
              <a:rPr lang="fr-FR" sz="2200" dirty="0" smtClean="0">
                <a:solidFill>
                  <a:srgbClr val="000000"/>
                </a:solidFill>
                <a:latin typeface="Arial"/>
              </a:rPr>
              <a:t>= description&gt; est différente si l’on est présent sur le site vitrine ou sur les pages jeu.</a:t>
            </a:r>
          </a:p>
          <a:p>
            <a:pPr>
              <a:lnSpc>
                <a:spcPct val="100000"/>
              </a:lnSpc>
            </a:pPr>
            <a:endParaRPr lang="fr-FR" sz="2200" dirty="0" smtClean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La balise &lt;</a:t>
            </a:r>
            <a:r>
              <a:rPr lang="fr-FR" sz="2200" b="0" u="none" strike="noStrike" dirty="0" err="1" smtClean="0">
                <a:solidFill>
                  <a:srgbClr val="000000"/>
                </a:solidFill>
                <a:uFillTx/>
                <a:latin typeface="Arial"/>
              </a:rPr>
              <a:t>title</a:t>
            </a: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&gt; est différente sur toutes les pages HTML.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2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Les balises sémantiques sont également présente.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092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40" y="30759"/>
            <a:ext cx="12193588" cy="6808521"/>
          </a:xfrm>
          <a:prstGeom prst="rect">
            <a:avLst/>
          </a:prstGeom>
        </p:spPr>
      </p:pic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60" y="2735776"/>
            <a:ext cx="8212431" cy="605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8" y="4449565"/>
            <a:ext cx="5122229" cy="104004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74" y="4356902"/>
            <a:ext cx="5395266" cy="113270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40" y="715513"/>
            <a:ext cx="12193588" cy="13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6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52" y="144360"/>
            <a:ext cx="3307922" cy="7190718"/>
          </a:xfrm>
          <a:prstGeom prst="rect">
            <a:avLst/>
          </a:prstGeom>
        </p:spPr>
      </p:pic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Design CSS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25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82506" y="1844446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97" y="144360"/>
            <a:ext cx="3321540" cy="70993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16" y="144360"/>
            <a:ext cx="3967167" cy="66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Dynamisme JavaScript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26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82506" y="1844446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	Plusieurs fonctionnalités interactives sont présentes: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Un menu burger principal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Un Formulaire d’inscription dynamique</a:t>
            </a:r>
          </a:p>
          <a:p>
            <a:pPr>
              <a:lnSpc>
                <a:spcPct val="100000"/>
              </a:lnSpc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	</a:t>
            </a:r>
            <a:r>
              <a:rPr lang="fr-FR" sz="32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La gestion des évènements 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Des boutons cliquables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Des carrousels d’images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00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27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17" y="212943"/>
            <a:ext cx="4018430" cy="642585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8" y="125260"/>
            <a:ext cx="7377758" cy="65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9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84293" cy="69704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93" y="0"/>
            <a:ext cx="3495675" cy="68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77" y="-18720"/>
            <a:ext cx="4972050" cy="6858000"/>
          </a:xfrm>
          <a:prstGeom prst="rect">
            <a:avLst/>
          </a:prstGeom>
        </p:spPr>
      </p:pic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29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39070" cy="69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Espace réservé d’image 43"/>
          <p:cNvSpPr/>
          <p:nvPr/>
        </p:nvSpPr>
        <p:spPr>
          <a:xfrm>
            <a:off x="0" y="0"/>
            <a:ext cx="12192840" cy="6839640"/>
          </a:xfrm>
          <a:prstGeom prst="roundRect">
            <a:avLst>
              <a:gd name="adj" fmla="val 8594"/>
            </a:avLst>
          </a:prstGeom>
          <a:noFill/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65" name="Connecteur droit 2">
            <a:extLst>
              <a:ext uri="{C183D7F6-B498-43B3-948B-1728B52AA6E4}">
                <adec:decorative xmlns="" xmlns:p14="http://schemas.microsoft.com/office/powerpoint/2010/main" xmlns:p15="http://schemas.microsoft.com/office/powerpoint/2012/main" xmlns:mc="http://schemas.openxmlformats.org/markup-compatibility/2006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777080" y="2406960"/>
            <a:ext cx="1080" cy="1101240"/>
          </a:xfrm>
          <a:prstGeom prst="straightConnector1">
            <a:avLst/>
          </a:prstGeom>
          <a:ln w="0">
            <a:solidFill>
              <a:srgbClr val="9ACB39"/>
            </a:solidFill>
          </a:ln>
        </p:spPr>
      </p:cxnSp>
      <p:pic>
        <p:nvPicPr>
          <p:cNvPr id="466" name="Image 465"/>
          <p:cNvPicPr/>
          <p:nvPr/>
        </p:nvPicPr>
        <p:blipFill>
          <a:blip r:embed="rId3"/>
          <a:srcRect b="9135"/>
          <a:stretch/>
        </p:blipFill>
        <p:spPr>
          <a:xfrm>
            <a:off x="6990480" y="1007640"/>
            <a:ext cx="4842360" cy="4399920"/>
          </a:xfrm>
          <a:prstGeom prst="rect">
            <a:avLst/>
          </a:prstGeom>
          <a:ln w="0">
            <a:noFill/>
          </a:ln>
        </p:spPr>
      </p:pic>
      <p:sp>
        <p:nvSpPr>
          <p:cNvPr id="467" name="Rectangle 466"/>
          <p:cNvSpPr/>
          <p:nvPr/>
        </p:nvSpPr>
        <p:spPr>
          <a:xfrm>
            <a:off x="1224000" y="2747160"/>
            <a:ext cx="5774760" cy="1363320"/>
          </a:xfrm>
          <a:prstGeom prst="rect">
            <a:avLst/>
          </a:prstGeom>
          <a:solidFill>
            <a:srgbClr val="297D53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8" name="Rectangle 467"/>
          <p:cNvSpPr/>
          <p:nvPr/>
        </p:nvSpPr>
        <p:spPr>
          <a:xfrm>
            <a:off x="2085480" y="3148920"/>
            <a:ext cx="4389480" cy="64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fr-FR" sz="4400" b="1" u="none" strike="noStrike">
                <a:solidFill>
                  <a:srgbClr val="FFFFFF"/>
                </a:solidFill>
                <a:uFillTx/>
                <a:latin typeface="Calibri Light"/>
              </a:rPr>
              <a:t>Cahier des charges</a:t>
            </a:r>
            <a:endParaRPr lang="fr-F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514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Rectangle 515"/>
          <p:cNvSpPr/>
          <p:nvPr/>
        </p:nvSpPr>
        <p:spPr>
          <a:xfrm>
            <a:off x="367560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En 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09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30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82506" y="1440000"/>
            <a:ext cx="11826028" cy="539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u="sng" strike="noStrike" dirty="0" smtClean="0">
                <a:solidFill>
                  <a:srgbClr val="000000"/>
                </a:solidFill>
                <a:uFillTx/>
                <a:latin typeface="Arial"/>
              </a:rPr>
              <a:t>Axe d’amélioration</a:t>
            </a:r>
            <a:r>
              <a:rPr lang="fr-FR" sz="2400" b="0" strike="noStrike" dirty="0" smtClean="0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:</a:t>
            </a:r>
          </a:p>
          <a:p>
            <a:pPr>
              <a:lnSpc>
                <a:spcPct val="100000"/>
              </a:lnSpc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Responsive design à performer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Base de données à mettre en place pour remplir le site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…</a:t>
            </a:r>
            <a:endParaRPr lang="fr-FR" sz="22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400" b="0" u="sng" strike="noStrike" dirty="0" smtClean="0">
                <a:solidFill>
                  <a:srgbClr val="000000"/>
                </a:solidFill>
                <a:uFillTx/>
                <a:latin typeface="Arial"/>
              </a:rPr>
              <a:t>Problè</a:t>
            </a:r>
            <a:r>
              <a:rPr lang="fr-FR" sz="2400" u="sng" dirty="0" smtClean="0">
                <a:solidFill>
                  <a:srgbClr val="000000"/>
                </a:solidFill>
                <a:latin typeface="Arial"/>
              </a:rPr>
              <a:t>mes rencontrées</a:t>
            </a: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 :</a:t>
            </a:r>
          </a:p>
          <a:p>
            <a:pPr>
              <a:lnSpc>
                <a:spcPct val="100000"/>
              </a:lnSpc>
            </a:pPr>
            <a:endParaRPr lang="fr-FR" sz="2400" dirty="0" smtClean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0" u="none" strike="noStrike" dirty="0" err="1" smtClean="0">
                <a:solidFill>
                  <a:srgbClr val="000000"/>
                </a:solidFill>
                <a:uFillTx/>
                <a:latin typeface="Arial"/>
              </a:rPr>
              <a:t>Bootsrap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qui est difficile à modifier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  <a:latin typeface="Arial"/>
              </a:rPr>
              <a:t>Le formulaire qui a pris du temps</a:t>
            </a: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 smtClean="0">
              <a:solidFill>
                <a:srgbClr val="000000"/>
              </a:solidFill>
              <a:uFillTx/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44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Rectangle 538"/>
          <p:cNvSpPr/>
          <p:nvPr/>
        </p:nvSpPr>
        <p:spPr>
          <a:xfrm>
            <a:off x="0" y="2857320"/>
            <a:ext cx="12112200" cy="87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u="none" strike="noStrike">
                <a:solidFill>
                  <a:srgbClr val="FFFFFF"/>
                </a:solidFill>
                <a:uFillTx/>
                <a:latin typeface="Calibri Light"/>
              </a:rPr>
              <a:t>Merci de votre attention</a:t>
            </a:r>
            <a:endParaRPr lang="fr-FR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31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7"/>
          <p:cNvSpPr/>
          <p:nvPr/>
        </p:nvSpPr>
        <p:spPr>
          <a:xfrm>
            <a:off x="609480" y="14436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Annexes - Sommaire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27" name="Rectangle 526"/>
          <p:cNvSpPr/>
          <p:nvPr/>
        </p:nvSpPr>
        <p:spPr>
          <a:xfrm>
            <a:off x="900000" y="2160000"/>
            <a:ext cx="9900000" cy="395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29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32</a:t>
            </a:fld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1245640" y="1619640"/>
            <a:ext cx="6989040" cy="469080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Les cibles ( </a:t>
            </a:r>
            <a:r>
              <a:rPr lang="fr-FR" sz="2000" b="1" u="none" strike="noStrike" dirty="0" err="1" smtClean="0">
                <a:solidFill>
                  <a:schemeClr val="lt1"/>
                </a:solidFill>
                <a:uFillTx/>
                <a:latin typeface="Calibri Light"/>
              </a:rPr>
              <a:t>personnas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)                                                                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33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37400" y="2769120"/>
            <a:ext cx="6989400" cy="469800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err="1" smtClean="0">
                <a:solidFill>
                  <a:schemeClr val="lt1"/>
                </a:solidFill>
                <a:uFillTx/>
                <a:latin typeface="Calibri Light"/>
              </a:rPr>
              <a:t>Moodboard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&amp; style </a:t>
            </a:r>
            <a:r>
              <a:rPr lang="fr-FR" sz="2000" b="1" u="none" strike="noStrike" dirty="0" err="1" smtClean="0">
                <a:solidFill>
                  <a:schemeClr val="lt1"/>
                </a:solidFill>
                <a:uFillTx/>
                <a:latin typeface="Calibri Light"/>
              </a:rPr>
              <a:t>tile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                                           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37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499440" y="2195640"/>
            <a:ext cx="6988680" cy="468360"/>
          </a:xfrm>
          <a:prstGeom prst="roundRect">
            <a:avLst>
              <a:gd name="adj" fmla="val 16667"/>
            </a:avLst>
          </a:prstGeom>
          <a:solidFill>
            <a:srgbClr val="48963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Les maquettes ( menu et page de description )                     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35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Image 527"/>
          <p:cNvPicPr/>
          <p:nvPr/>
        </p:nvPicPr>
        <p:blipFill>
          <a:blip r:embed="rId2"/>
          <a:stretch/>
        </p:blipFill>
        <p:spPr>
          <a:xfrm>
            <a:off x="-1549400" y="-508000"/>
            <a:ext cx="15309680" cy="78359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33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 528"/>
          <p:cNvPicPr/>
          <p:nvPr/>
        </p:nvPicPr>
        <p:blipFill>
          <a:blip r:embed="rId2"/>
          <a:stretch/>
        </p:blipFill>
        <p:spPr>
          <a:xfrm>
            <a:off x="-1384300" y="-457200"/>
            <a:ext cx="14706600" cy="77724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34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Image 532"/>
          <p:cNvPicPr/>
          <p:nvPr/>
        </p:nvPicPr>
        <p:blipFill>
          <a:blip r:embed="rId2"/>
          <a:stretch/>
        </p:blipFill>
        <p:spPr>
          <a:xfrm>
            <a:off x="609480" y="1429200"/>
            <a:ext cx="3319200" cy="54288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35</a:t>
            </a:fld>
            <a:endParaRPr lang="fr-FR"/>
          </a:p>
        </p:txBody>
      </p:sp>
      <p:pic>
        <p:nvPicPr>
          <p:cNvPr id="531" name="Image 530"/>
          <p:cNvPicPr/>
          <p:nvPr/>
        </p:nvPicPr>
        <p:blipFill>
          <a:blip r:embed="rId3"/>
          <a:stretch/>
        </p:blipFill>
        <p:spPr>
          <a:xfrm>
            <a:off x="8262360" y="1429200"/>
            <a:ext cx="3319200" cy="5428800"/>
          </a:xfrm>
          <a:prstGeom prst="rect">
            <a:avLst/>
          </a:prstGeom>
          <a:ln w="0">
            <a:noFill/>
          </a:ln>
        </p:spPr>
      </p:pic>
      <p:pic>
        <p:nvPicPr>
          <p:cNvPr id="532" name="Image 531"/>
          <p:cNvPicPr/>
          <p:nvPr/>
        </p:nvPicPr>
        <p:blipFill>
          <a:blip r:embed="rId4"/>
          <a:stretch/>
        </p:blipFill>
        <p:spPr>
          <a:xfrm>
            <a:off x="4846320" y="1306800"/>
            <a:ext cx="2498400" cy="555120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smtClean="0">
                <a:solidFill>
                  <a:schemeClr val="lt1"/>
                </a:solidFill>
              </a:rPr>
              <a:t>Maquettage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 533"/>
          <p:cNvPicPr/>
          <p:nvPr/>
        </p:nvPicPr>
        <p:blipFill>
          <a:blip r:embed="rId2"/>
          <a:stretch/>
        </p:blipFill>
        <p:spPr>
          <a:xfrm>
            <a:off x="609480" y="1403505"/>
            <a:ext cx="3319200" cy="5428800"/>
          </a:xfrm>
          <a:prstGeom prst="rect">
            <a:avLst/>
          </a:prstGeom>
          <a:ln w="0">
            <a:noFill/>
          </a:ln>
        </p:spPr>
      </p:pic>
      <p:pic>
        <p:nvPicPr>
          <p:cNvPr id="535" name="Image 534"/>
          <p:cNvPicPr/>
          <p:nvPr/>
        </p:nvPicPr>
        <p:blipFill>
          <a:blip r:embed="rId3"/>
          <a:stretch/>
        </p:blipFill>
        <p:spPr>
          <a:xfrm>
            <a:off x="8262360" y="1403505"/>
            <a:ext cx="3319200" cy="5428800"/>
          </a:xfrm>
          <a:prstGeom prst="rect">
            <a:avLst/>
          </a:prstGeom>
          <a:ln w="0">
            <a:noFill/>
          </a:ln>
        </p:spPr>
      </p:pic>
      <p:pic>
        <p:nvPicPr>
          <p:cNvPr id="536" name="Image 535"/>
          <p:cNvPicPr/>
          <p:nvPr/>
        </p:nvPicPr>
        <p:blipFill>
          <a:blip r:embed="rId4"/>
          <a:stretch/>
        </p:blipFill>
        <p:spPr>
          <a:xfrm>
            <a:off x="4846320" y="1287360"/>
            <a:ext cx="2498400" cy="555120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744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36</a:t>
            </a:fld>
            <a:endParaRPr lang="fr-FR"/>
          </a:p>
        </p:txBody>
      </p:sp>
      <p:sp>
        <p:nvSpPr>
          <p:cNvPr id="7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smtClean="0">
                <a:solidFill>
                  <a:schemeClr val="lt1"/>
                </a:solidFill>
              </a:rPr>
              <a:t>Maquettage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Image 536"/>
          <p:cNvPicPr/>
          <p:nvPr/>
        </p:nvPicPr>
        <p:blipFill>
          <a:blip r:embed="rId2"/>
          <a:stretch/>
        </p:blipFill>
        <p:spPr>
          <a:xfrm>
            <a:off x="7374585" y="1431360"/>
            <a:ext cx="4206975" cy="5426640"/>
          </a:xfrm>
          <a:prstGeom prst="rect">
            <a:avLst/>
          </a:prstGeom>
          <a:ln w="0">
            <a:noFill/>
          </a:ln>
        </p:spPr>
      </p:pic>
      <p:pic>
        <p:nvPicPr>
          <p:cNvPr id="538" name="Image 537"/>
          <p:cNvPicPr/>
          <p:nvPr/>
        </p:nvPicPr>
        <p:blipFill>
          <a:blip r:embed="rId3"/>
          <a:stretch/>
        </p:blipFill>
        <p:spPr>
          <a:xfrm>
            <a:off x="609480" y="1431360"/>
            <a:ext cx="6132061" cy="542664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34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93892E97-56D7-4B38-B7F5-1B030DC200FE}" type="slidenum">
              <a:rPr lang="fr-FR" smtClean="0"/>
              <a:t>37</a:t>
            </a:fld>
            <a:endParaRPr lang="fr-FR"/>
          </a:p>
        </p:txBody>
      </p:sp>
      <p:sp>
        <p:nvSpPr>
          <p:cNvPr id="6" name="PlaceHolder 15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dirty="0" err="1" smtClean="0">
                <a:solidFill>
                  <a:schemeClr val="lt1"/>
                </a:solidFill>
              </a:rPr>
              <a:t>Moodboard</a:t>
            </a:r>
            <a:r>
              <a:rPr lang="fr-FR" sz="4400" dirty="0" smtClean="0">
                <a:solidFill>
                  <a:schemeClr val="lt1"/>
                </a:solidFill>
              </a:rPr>
              <a:t> &amp; style </a:t>
            </a:r>
            <a:r>
              <a:rPr lang="fr-FR" sz="4400" dirty="0" err="1" smtClean="0">
                <a:solidFill>
                  <a:schemeClr val="lt1"/>
                </a:solidFill>
              </a:rPr>
              <a:t>tile</a:t>
            </a:r>
            <a:endParaRPr lang="fr-FR" sz="440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31999" y="432000"/>
            <a:ext cx="13886405" cy="47537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3200" b="1" u="none" strike="noStrike" dirty="0" smtClean="0">
                <a:solidFill>
                  <a:schemeClr val="dk2"/>
                </a:solidFill>
                <a:uFillTx/>
                <a:latin typeface="Calibri Light"/>
              </a:rPr>
              <a:t>SOMMAIRE     </a:t>
            </a:r>
            <a:endParaRPr lang="fr-FR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Rectangle 470"/>
          <p:cNvSpPr/>
          <p:nvPr/>
        </p:nvSpPr>
        <p:spPr>
          <a:xfrm>
            <a:off x="431999" y="1348919"/>
            <a:ext cx="8952955" cy="54743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                         </a:t>
            </a:r>
          </a:p>
        </p:txBody>
      </p:sp>
      <p:sp>
        <p:nvSpPr>
          <p:cNvPr id="472" name="Rectangle à coins arrondis 471"/>
          <p:cNvSpPr/>
          <p:nvPr/>
        </p:nvSpPr>
        <p:spPr>
          <a:xfrm>
            <a:off x="727676" y="987349"/>
            <a:ext cx="9895002" cy="606854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rgbClr val="FFFFFF"/>
                </a:solidFill>
                <a:uFillTx/>
                <a:latin typeface="Calibri Light"/>
              </a:rPr>
              <a:t>Introduction et </a:t>
            </a:r>
            <a:r>
              <a:rPr lang="fr-FR" sz="2000" b="1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contexte             											 		6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3" name="Rectangle à coins arrondis 472"/>
          <p:cNvSpPr/>
          <p:nvPr/>
        </p:nvSpPr>
        <p:spPr>
          <a:xfrm>
            <a:off x="726139" y="2176467"/>
            <a:ext cx="9897052" cy="60685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Cibles                                 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											 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	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10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4" name="Rectangle à coins arrondis 473"/>
          <p:cNvSpPr/>
          <p:nvPr/>
        </p:nvSpPr>
        <p:spPr>
          <a:xfrm>
            <a:off x="726648" y="2794093"/>
            <a:ext cx="9896030" cy="606389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Charte</a:t>
            </a:r>
            <a:r>
              <a:rPr lang="fr-FR" sz="2000" b="0" u="none" strike="noStrike" dirty="0">
                <a:solidFill>
                  <a:schemeClr val="lt1"/>
                </a:solidFill>
                <a:uFillTx/>
                <a:latin typeface="Calibri Light"/>
              </a:rPr>
              <a:t> </a:t>
            </a: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graphique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     											 	      11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5" name="Rectangle à coins arrondis 474"/>
          <p:cNvSpPr/>
          <p:nvPr/>
        </p:nvSpPr>
        <p:spPr>
          <a:xfrm>
            <a:off x="726139" y="4009016"/>
            <a:ext cx="9897560" cy="606389"/>
          </a:xfrm>
          <a:prstGeom prst="roundRect">
            <a:avLst>
              <a:gd name="adj" fmla="val 16667"/>
            </a:avLst>
          </a:prstGeom>
          <a:solidFill>
            <a:srgbClr val="48963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L’arborescence 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   										       		      15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7" name="Rectangle à coins arrondis 476"/>
          <p:cNvSpPr/>
          <p:nvPr/>
        </p:nvSpPr>
        <p:spPr>
          <a:xfrm>
            <a:off x="726139" y="3421367"/>
            <a:ext cx="9896539" cy="60592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Charte éditoriale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       										       		      14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8" name="Rectangle à coins arrondis 477"/>
          <p:cNvSpPr/>
          <p:nvPr/>
        </p:nvSpPr>
        <p:spPr>
          <a:xfrm>
            <a:off x="726648" y="1578787"/>
            <a:ext cx="9896030" cy="60685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>
                <a:solidFill>
                  <a:schemeClr val="lt1"/>
                </a:solidFill>
                <a:uFillTx/>
                <a:latin typeface="Calibri Light"/>
              </a:rPr>
              <a:t>Objectifs                    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           										          		9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0" name="Rectangle à coins arrondis 479"/>
          <p:cNvSpPr/>
          <p:nvPr/>
        </p:nvSpPr>
        <p:spPr>
          <a:xfrm>
            <a:off x="726138" y="5840910"/>
            <a:ext cx="9897052" cy="607319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Maquettage														       		      21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1" name="Rectangle à coins arrondis 480"/>
          <p:cNvSpPr/>
          <p:nvPr/>
        </p:nvSpPr>
        <p:spPr>
          <a:xfrm>
            <a:off x="726139" y="4630572"/>
            <a:ext cx="9897779" cy="60545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Spécifications fonctionnelles     										          	      16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7"/>
          </p:nvPr>
        </p:nvSpPr>
        <p:spPr>
          <a:xfrm>
            <a:off x="11760270" y="6424920"/>
            <a:ext cx="526411" cy="475372"/>
          </a:xfrm>
        </p:spPr>
        <p:txBody>
          <a:bodyPr/>
          <a:lstStyle/>
          <a:p>
            <a:fld id="{31E28FB6-7490-4BE8-AA4D-E5BA3A6B107B}" type="slidenum">
              <a:rPr lang="fr-FR" smtClean="0"/>
              <a:t>4</a:t>
            </a:fld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726138" y="5233388"/>
            <a:ext cx="9896539" cy="605923"/>
          </a:xfrm>
          <a:prstGeom prst="roundRect">
            <a:avLst>
              <a:gd name="adj" fmla="val 16667"/>
            </a:avLst>
          </a:prstGeom>
          <a:solidFill>
            <a:srgbClr val="48963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>
                <a:solidFill>
                  <a:schemeClr val="lt1"/>
                </a:solidFill>
              </a:rPr>
              <a:t>Défis techniques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													       		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18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 idx="4294967295"/>
          </p:nvPr>
        </p:nvSpPr>
        <p:spPr>
          <a:xfrm>
            <a:off x="431999" y="432000"/>
            <a:ext cx="13886405" cy="47537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3200" b="1" u="none" strike="noStrike" dirty="0" smtClean="0">
                <a:solidFill>
                  <a:schemeClr val="dk2"/>
                </a:solidFill>
                <a:uFillTx/>
                <a:latin typeface="Calibri Light"/>
              </a:rPr>
              <a:t>SOMMAIRE     </a:t>
            </a:r>
            <a:endParaRPr lang="fr-FR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Rectangle 470"/>
          <p:cNvSpPr/>
          <p:nvPr/>
        </p:nvSpPr>
        <p:spPr>
          <a:xfrm>
            <a:off x="431999" y="1348919"/>
            <a:ext cx="8952955" cy="54743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                         </a:t>
            </a:r>
          </a:p>
        </p:txBody>
      </p:sp>
      <p:sp>
        <p:nvSpPr>
          <p:cNvPr id="472" name="Rectangle à coins arrondis 471"/>
          <p:cNvSpPr/>
          <p:nvPr/>
        </p:nvSpPr>
        <p:spPr>
          <a:xfrm>
            <a:off x="728443" y="902931"/>
            <a:ext cx="9895002" cy="606854"/>
          </a:xfrm>
          <a:prstGeom prst="roundRect">
            <a:avLst>
              <a:gd name="adj" fmla="val 16667"/>
            </a:avLst>
          </a:prstGeom>
          <a:solidFill>
            <a:srgbClr val="297D5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rgbClr val="FFFFFF"/>
                </a:solidFill>
                <a:uFillTx/>
                <a:latin typeface="Calibri Light"/>
              </a:rPr>
              <a:t>Partie Front- End											 			               22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3" name="Rectangle à coins arrondis 472"/>
          <p:cNvSpPr/>
          <p:nvPr/>
        </p:nvSpPr>
        <p:spPr>
          <a:xfrm>
            <a:off x="726393" y="2075961"/>
            <a:ext cx="9897052" cy="60685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Design CSS								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	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							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25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4" name="Rectangle à coins arrondis 473"/>
          <p:cNvSpPr/>
          <p:nvPr/>
        </p:nvSpPr>
        <p:spPr>
          <a:xfrm>
            <a:off x="727415" y="2682815"/>
            <a:ext cx="9896030" cy="606389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Dynamisme JavaScript	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								 					     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26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7" name="Rectangle à coins arrondis 476"/>
          <p:cNvSpPr/>
          <p:nvPr/>
        </p:nvSpPr>
        <p:spPr>
          <a:xfrm>
            <a:off x="726906" y="4906756"/>
            <a:ext cx="9896539" cy="60592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Annexes																	      32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8" name="Rectangle à coins arrondis 477"/>
          <p:cNvSpPr/>
          <p:nvPr/>
        </p:nvSpPr>
        <p:spPr>
          <a:xfrm>
            <a:off x="727415" y="1473548"/>
            <a:ext cx="9896030" cy="60685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Structure HTML                                    										          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23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7"/>
          </p:nvPr>
        </p:nvSpPr>
        <p:spPr>
          <a:xfrm>
            <a:off x="11760270" y="6424920"/>
            <a:ext cx="526411" cy="475372"/>
          </a:xfrm>
        </p:spPr>
        <p:txBody>
          <a:bodyPr/>
          <a:lstStyle/>
          <a:p>
            <a:fld id="{31E28FB6-7490-4BE8-AA4D-E5BA3A6B107B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26393" y="3285228"/>
            <a:ext cx="9897052" cy="60685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360" tIns="0" rIns="198360" bIns="0" numCol="1" spcCol="1440" anchor="ctr">
            <a:noAutofit/>
          </a:bodyPr>
          <a:lstStyle/>
          <a:p>
            <a:pPr defTabSz="488880">
              <a:lnSpc>
                <a:spcPct val="90000"/>
              </a:lnSpc>
              <a:spcAft>
                <a:spcPts val="386"/>
              </a:spcAft>
            </a:pPr>
            <a:r>
              <a:rPr lang="fr-FR" sz="2000" b="1" dirty="0" smtClean="0">
                <a:solidFill>
                  <a:schemeClr val="lt1"/>
                </a:solidFill>
              </a:rPr>
              <a:t>Conclusion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								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	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 							</a:t>
            </a:r>
            <a:r>
              <a:rPr lang="fr-FR" sz="2000" b="1" dirty="0">
                <a:solidFill>
                  <a:schemeClr val="lt1"/>
                </a:solidFill>
                <a:latin typeface="Calibri Light"/>
              </a:rPr>
              <a:t> </a:t>
            </a:r>
            <a:r>
              <a:rPr lang="fr-FR" sz="2000" b="1" dirty="0" smtClean="0">
                <a:solidFill>
                  <a:schemeClr val="lt1"/>
                </a:solidFill>
                <a:latin typeface="Calibri Light"/>
              </a:rPr>
              <a:t>     </a:t>
            </a:r>
            <a:r>
              <a:rPr lang="fr-FR" sz="2000" b="1" u="none" strike="noStrike" dirty="0" smtClean="0">
                <a:solidFill>
                  <a:schemeClr val="lt1"/>
                </a:solidFill>
                <a:uFillTx/>
                <a:latin typeface="Calibri Light"/>
              </a:rPr>
              <a:t>30</a:t>
            </a:r>
            <a:endParaRPr lang="fr-FR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88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/>
          </p:nvPr>
        </p:nvSpPr>
        <p:spPr>
          <a:xfrm>
            <a:off x="180000" y="1620000"/>
            <a:ext cx="11699640" cy="503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Ce projet est conçu pour offrir une expérience interactive, permettant de visiter le parc avant de franchir les portes.</a:t>
            </a:r>
          </a:p>
        </p:txBody>
      </p:sp>
      <p:sp>
        <p:nvSpPr>
          <p:cNvPr id="483" name="PlaceHolder 9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Introduction et contexte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3748" y="642816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0826">
            <a:off x="7821048" y="2795703"/>
            <a:ext cx="2822830" cy="28228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481">
            <a:off x="1416121" y="2764228"/>
            <a:ext cx="3723494" cy="3661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/>
          </p:nvPr>
        </p:nvSpPr>
        <p:spPr>
          <a:xfrm>
            <a:off x="245700" y="1515960"/>
            <a:ext cx="11699640" cy="464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fr-FR" sz="2400" b="1" u="sng" strike="noStrike" dirty="0" smtClean="0">
                <a:solidFill>
                  <a:srgbClr val="000000"/>
                </a:solidFill>
                <a:uFillTx/>
                <a:latin typeface="Arial"/>
              </a:rPr>
              <a:t>La </a:t>
            </a:r>
            <a:r>
              <a:rPr lang="fr-FR" sz="2400" b="1" u="sng" strike="noStrike" dirty="0">
                <a:solidFill>
                  <a:srgbClr val="000000"/>
                </a:solidFill>
                <a:uFillTx/>
                <a:latin typeface="Arial"/>
              </a:rPr>
              <a:t>Concurrence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 </a:t>
            </a: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La concurrence direct n’est pas présente car le but 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principal d’un parc animalier 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n’est pas lucratif mais bien la conservation et la protection des espèces présentes.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Nous pouvons toutefois noter les différents parcs présent dans le secteur :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La ferme des reptiles à La Bastide de </a:t>
            </a:r>
            <a:r>
              <a:rPr lang="fr-FR" sz="2400" b="0" u="none" strike="noStrike" dirty="0" err="1">
                <a:solidFill>
                  <a:srgbClr val="000000"/>
                </a:solidFill>
                <a:uFillTx/>
                <a:latin typeface="Arial"/>
                <a:ea typeface="Microsoft YaHei"/>
              </a:rPr>
              <a:t>Sérou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à 50km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Zoo </a:t>
            </a:r>
            <a:r>
              <a:rPr lang="fr-FR" sz="2400" b="0" u="none" strike="noStrike" dirty="0" err="1">
                <a:solidFill>
                  <a:srgbClr val="000000"/>
                </a:solidFill>
                <a:uFillTx/>
                <a:latin typeface="Arial"/>
                <a:ea typeface="Microsoft YaHei"/>
              </a:rPr>
              <a:t>African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Safari à Plaisance du </a:t>
            </a:r>
            <a:r>
              <a:rPr lang="fr-FR" sz="2400" b="0" u="none" strike="noStrike" dirty="0" err="1">
                <a:solidFill>
                  <a:srgbClr val="000000"/>
                </a:solidFill>
                <a:uFillTx/>
                <a:latin typeface="Arial"/>
                <a:ea typeface="Microsoft YaHei"/>
              </a:rPr>
              <a:t>Touch</a:t>
            </a: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 à 45km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La Réserve africaine de de Sigean à 175km qui est le parc le plus </a:t>
            </a:r>
            <a:r>
              <a:rPr lang="fr-FR" sz="24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similaire</a:t>
            </a: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3748" y="642744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7</a:t>
            </a:fld>
            <a:endParaRPr lang="fr-FR"/>
          </a:p>
        </p:txBody>
      </p:sp>
      <p:sp>
        <p:nvSpPr>
          <p:cNvPr id="6" name="PlaceHolder 9"/>
          <p:cNvSpPr/>
          <p:nvPr/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400" b="0" u="none" strike="noStrike">
                <a:solidFill>
                  <a:srgbClr val="FFFFFF"/>
                </a:solidFill>
                <a:uFillTx/>
                <a:latin typeface="Calibri Light"/>
              </a:rPr>
              <a:t>Introduction et contexte</a:t>
            </a:r>
            <a:endParaRPr lang="fr-FR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400" b="0" u="none" strike="noStrike" dirty="0" smtClean="0">
                <a:solidFill>
                  <a:srgbClr val="FFFFFF"/>
                </a:solidFill>
                <a:uFillTx/>
                <a:latin typeface="+mn-lt"/>
              </a:rPr>
              <a:t>Objectifs</a:t>
            </a:r>
            <a:endParaRPr lang="fr-FR" sz="4400" b="0" u="none" strike="noStrike" dirty="0">
              <a:solidFill>
                <a:srgbClr val="FFFFFF"/>
              </a:solidFill>
              <a:uFillTx/>
              <a:latin typeface="+mn-lt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" y="2880000"/>
            <a:ext cx="535320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promouvoir les activités et la mission du zoo 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informer le public sur les espèces présentes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mettre en avant le travail sur la sensibilisation du développement durable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6838200" y="2862720"/>
            <a:ext cx="535320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Encourager les visiteurs à explorer le parc de façon active et immersive </a:t>
            </a: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Stimulation de la curiosité et de l’esprit d’équipe : En proposant des défis, des indices, et des énigmes </a:t>
            </a: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u="none" strike="noStrike" dirty="0">
                <a:solidFill>
                  <a:srgbClr val="000000"/>
                </a:solidFill>
                <a:uFillTx/>
                <a:latin typeface="Arial"/>
              </a:rPr>
              <a:t>Attirer un public plus connecté </a:t>
            </a:r>
          </a:p>
        </p:txBody>
      </p:sp>
      <p:sp>
        <p:nvSpPr>
          <p:cNvPr id="489" name="Rectangle 488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Les 2 objectifs principaux sont la création d’un site vitrine du parc et la création d’un jeu de piste que les visiteurs pourront faire durant leur visite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3748" y="6431192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build="p"/>
      <p:bldP spid="48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144000"/>
            <a:ext cx="10972080" cy="1143360"/>
          </a:xfrm>
          <a:prstGeom prst="rect">
            <a:avLst/>
          </a:prstGeom>
          <a:solidFill>
            <a:srgbClr val="297D53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400" b="0" u="none" strike="noStrike" dirty="0">
                <a:solidFill>
                  <a:srgbClr val="FFFFFF"/>
                </a:solidFill>
                <a:uFillTx/>
                <a:latin typeface="Calibri Light"/>
              </a:rPr>
              <a:t>Les cibles</a:t>
            </a:r>
            <a:endParaRPr lang="fr-FR" sz="4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110160" y="2700000"/>
            <a:ext cx="12082320" cy="415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familles avec enfants </a:t>
            </a:r>
            <a:endParaRPr lang="fr-FR" sz="2200" b="0" u="none" strike="noStrike" dirty="0" smtClean="0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groupes scolaires </a:t>
            </a:r>
            <a:endParaRPr lang="fr-FR" sz="2200" b="0" u="none" strike="noStrike" dirty="0" smtClean="0">
              <a:solidFill>
                <a:srgbClr val="000000"/>
              </a:solidFill>
              <a:uFillTx/>
              <a:latin typeface="Arial"/>
              <a:ea typeface="Microsoft YaHei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jeunes </a:t>
            </a: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adultes</a:t>
            </a: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les </a:t>
            </a:r>
            <a:r>
              <a:rPr lang="fr-FR" sz="2200" b="0" u="none" strike="noStrike" dirty="0">
                <a:solidFill>
                  <a:srgbClr val="000000"/>
                </a:solidFill>
                <a:uFillTx/>
                <a:latin typeface="Arial"/>
                <a:ea typeface="Microsoft YaHei"/>
              </a:rPr>
              <a:t>personnes engagées dans la conservation </a:t>
            </a:r>
            <a:r>
              <a:rPr lang="fr-FR" sz="2200" b="0" u="none" strike="noStrike" dirty="0" smtClean="0">
                <a:solidFill>
                  <a:srgbClr val="000000"/>
                </a:solidFill>
                <a:uFillTx/>
                <a:latin typeface="Arial"/>
                <a:ea typeface="Microsoft YaHei"/>
              </a:rPr>
              <a:t>animale</a:t>
            </a:r>
            <a:endParaRPr lang="fr-FR" sz="21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2" name="Rectangle 491"/>
          <p:cNvSpPr/>
          <p:nvPr/>
        </p:nvSpPr>
        <p:spPr>
          <a:xfrm>
            <a:off x="367560" y="1440000"/>
            <a:ext cx="1097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3" name="Rectangle 492"/>
          <p:cNvSpPr/>
          <p:nvPr/>
        </p:nvSpPr>
        <p:spPr>
          <a:xfrm>
            <a:off x="359280" y="1451520"/>
            <a:ext cx="10980360" cy="88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u="none" strike="noStrike" dirty="0">
                <a:solidFill>
                  <a:srgbClr val="000000"/>
                </a:solidFill>
                <a:uFillTx/>
                <a:latin typeface="Arial"/>
              </a:rPr>
              <a:t>Le parc vise une large audience en offrant des expériences adaptées à chaque type de visiteur. </a:t>
            </a:r>
            <a:r>
              <a:rPr lang="fr-FR" b="0" i="1" u="none" strike="noStrike" dirty="0" smtClean="0">
                <a:solidFill>
                  <a:srgbClr val="000000"/>
                </a:solidFill>
                <a:uFillTx/>
                <a:latin typeface="Arial"/>
              </a:rPr>
              <a:t>( </a:t>
            </a:r>
            <a:r>
              <a:rPr lang="fr-FR" b="0" i="1" u="none" strike="noStrike" dirty="0" err="1" smtClean="0">
                <a:solidFill>
                  <a:srgbClr val="000000"/>
                </a:solidFill>
                <a:uFillTx/>
                <a:latin typeface="Arial"/>
              </a:rPr>
              <a:t>peronna</a:t>
            </a:r>
            <a:r>
              <a:rPr lang="fr-FR" b="0" i="1" u="none" strike="noStrike" dirty="0" smtClean="0">
                <a:solidFill>
                  <a:srgbClr val="000000"/>
                </a:solidFill>
                <a:uFillTx/>
                <a:latin typeface="Arial"/>
              </a:rPr>
              <a:t> sur le slide suivant )</a:t>
            </a:r>
          </a:p>
          <a:p>
            <a:pPr>
              <a:lnSpc>
                <a:spcPct val="100000"/>
              </a:lnSpc>
            </a:pPr>
            <a:endParaRPr lang="fr-FR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29"/>
          </p:nvPr>
        </p:nvSpPr>
        <p:spPr>
          <a:xfrm>
            <a:off x="11762640" y="6428160"/>
            <a:ext cx="429840" cy="429840"/>
          </a:xfrm>
        </p:spPr>
        <p:txBody>
          <a:bodyPr/>
          <a:lstStyle/>
          <a:p>
            <a:fld id="{F48B447E-AB7C-4A3F-9172-C6B610BF7C83}" type="slidenum">
              <a:rPr lang="fr-FR" smtClean="0"/>
              <a:t>9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ème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rapide</Template>
  <TotalTime>1476</TotalTime>
  <Words>1319</Words>
  <Application>Microsoft Office PowerPoint</Application>
  <PresentationFormat>Personnalisé</PresentationFormat>
  <Paragraphs>270</Paragraphs>
  <Slides>37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29</vt:i4>
      </vt:variant>
      <vt:variant>
        <vt:lpstr>Titres des diapositives</vt:lpstr>
      </vt:variant>
      <vt:variant>
        <vt:i4>37</vt:i4>
      </vt:variant>
    </vt:vector>
  </HeadingPairs>
  <TitlesOfParts>
    <vt:vector size="74" baseType="lpstr">
      <vt:lpstr>Microsoft YaHei</vt:lpstr>
      <vt:lpstr>Arial</vt:lpstr>
      <vt:lpstr>Calibri Light</vt:lpstr>
      <vt:lpstr>DejaVu Sans</vt:lpstr>
      <vt:lpstr>Rockwell</vt:lpstr>
      <vt:lpstr>Symbol</vt:lpstr>
      <vt:lpstr>Times New Roman</vt:lpstr>
      <vt:lpstr>Wingdings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WILFRIED</vt:lpstr>
      <vt:lpstr>Présentation PowerPoint</vt:lpstr>
      <vt:lpstr>Présentation PowerPoint</vt:lpstr>
      <vt:lpstr>SOMMAIRE     </vt:lpstr>
      <vt:lpstr>SOMMAIRE     </vt:lpstr>
      <vt:lpstr>Présentation PowerPoint</vt:lpstr>
      <vt:lpstr>Présentation PowerPoint</vt:lpstr>
      <vt:lpstr>Objectifs</vt:lpstr>
      <vt:lpstr>Les cibles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dc:description/>
  <cp:lastModifiedBy>wilfried</cp:lastModifiedBy>
  <cp:revision>76</cp:revision>
  <dcterms:created xsi:type="dcterms:W3CDTF">2024-10-18T08:05:14Z</dcterms:created>
  <dcterms:modified xsi:type="dcterms:W3CDTF">2025-01-23T11:19:44Z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Grand écran</vt:lpwstr>
  </property>
  <property fmtid="{D5CDD505-2E9C-101B-9397-08002B2CF9AE}" pid="4" name="Slides">
    <vt:i4>16</vt:i4>
  </property>
</Properties>
</file>